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75" r:id="rId11"/>
    <p:sldId id="267" r:id="rId12"/>
  </p:sldIdLst>
  <p:sldSz cx="9182100" cy="6845300"/>
  <p:notesSz cx="9182100" cy="684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08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7827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0650" y="0"/>
            <a:ext cx="39798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254FA-6DB8-40E2-9469-02AE6B1B583A}" type="datetimeFigureOut">
              <a:rPr lang="en-US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55663"/>
            <a:ext cx="3098800" cy="230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7575" y="3294063"/>
            <a:ext cx="7346950" cy="2695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7827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0650" y="6502400"/>
            <a:ext cx="39798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EC878-1766-4CC4-BC2B-BA9D00ADAA6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9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read the </a:t>
            </a:r>
            <a:r>
              <a:rPr lang="en-GB" b="1" u="sng" dirty="0"/>
              <a:t>GUIDELINES: ASF Template Slideshows </a:t>
            </a:r>
            <a:r>
              <a:rPr lang="en-GB" dirty="0"/>
              <a:t>document in the ASF Members Area on www.activeschoolflag.ie (Website Showcase section)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1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PDST PE ‘Move Well, Move Often’ </a:t>
            </a:r>
            <a:r>
              <a:rPr lang="en-US" dirty="0" err="1"/>
              <a:t>programme</a:t>
            </a:r>
            <a:r>
              <a:rPr lang="en-US" dirty="0"/>
              <a:t> supports schools to promote Fundamental Movement Skills. </a:t>
            </a:r>
            <a:r>
              <a:rPr lang="en-US" b="0" i="1" dirty="0"/>
              <a:t>Please Note </a:t>
            </a:r>
            <a:r>
              <a:rPr lang="en-US" dirty="0"/>
              <a:t>– FMS development work should take place </a:t>
            </a:r>
            <a:r>
              <a:rPr lang="en-US" u="sng" dirty="0"/>
              <a:t>at all class levels.</a:t>
            </a:r>
            <a:r>
              <a:rPr lang="en-US" u="none" dirty="0"/>
              <a:t> </a:t>
            </a:r>
          </a:p>
          <a:p>
            <a:r>
              <a:rPr lang="en-US" dirty="0"/>
              <a:t>Find Out More: https://www.scoilnet.ie/pdst/physlit/ 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2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criterion applies for RENEWAL schools. Please write the name of the 1</a:t>
            </a:r>
            <a:r>
              <a:rPr lang="en-US" baseline="30000" dirty="0"/>
              <a:t>st</a:t>
            </a:r>
            <a:r>
              <a:rPr lang="en-US" dirty="0"/>
              <a:t> FMS that your school worked on in the box provided and photographic evidence of the work undertaken by your school.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applicant schools can delete this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2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confirm/provide that all classes are timetabled for 60 minutes (ore more) of PE </a:t>
            </a:r>
            <a:r>
              <a:rPr lang="en-US"/>
              <a:t>every week.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that Aquatics forms part of your school PE </a:t>
            </a:r>
            <a:r>
              <a:rPr lang="en-US" dirty="0" err="1"/>
              <a:t>programme</a:t>
            </a:r>
            <a:r>
              <a:rPr lang="en-US" dirty="0"/>
              <a:t>. If your school cannot bring children to swimming lessons you should delete this slide.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</a:t>
            </a:r>
            <a:r>
              <a:rPr lang="en-US"/>
              <a:t>that Athletics </a:t>
            </a:r>
            <a:r>
              <a:rPr lang="en-US" dirty="0"/>
              <a:t>forms part of your PE </a:t>
            </a:r>
            <a:r>
              <a:rPr lang="en-US" dirty="0" err="1"/>
              <a:t>programme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7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provide evidence that Games forms part of your PE </a:t>
            </a:r>
            <a:r>
              <a:rPr lang="en-US" dirty="0" err="1"/>
              <a:t>programme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34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provide evidence that Gymnastics forms part of your PE </a:t>
            </a:r>
            <a:r>
              <a:rPr lang="en-US" dirty="0" err="1"/>
              <a:t>programme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0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provide evidence that Outdoor and Adventure forms part of your PE </a:t>
            </a:r>
            <a:r>
              <a:rPr lang="en-US" dirty="0" err="1"/>
              <a:t>programme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8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write the name of the priority PE strand that your school worked on in the box provided and provide evidence of the work undertaken.   </a:t>
            </a:r>
          </a:p>
          <a:p>
            <a:r>
              <a:rPr lang="en-US" b="0" i="1" dirty="0"/>
              <a:t>Please Note </a:t>
            </a:r>
            <a:r>
              <a:rPr lang="en-US" dirty="0"/>
              <a:t>– FMS development work should take place </a:t>
            </a:r>
            <a:r>
              <a:rPr lang="en-US" u="sng" dirty="0"/>
              <a:t>at all class levels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08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that PE equipment is organized, labelled and easily accessible.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8119" y="3053904"/>
            <a:ext cx="4685860" cy="665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7315" y="3833368"/>
            <a:ext cx="642747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9105" y="1574419"/>
            <a:ext cx="399421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8781" y="1574419"/>
            <a:ext cx="399421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19416" y="353904"/>
            <a:ext cx="5143266" cy="1205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9105" y="1574419"/>
            <a:ext cx="826389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21914" y="6366129"/>
            <a:ext cx="2938272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9105" y="6366129"/>
            <a:ext cx="211188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11112" y="6366129"/>
            <a:ext cx="211188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hyperlink" Target="http://www.activeschoolflag.i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hyperlink" Target="http://www.activeschoolflag.ie/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://www.activeschoolflag.ie/" TargetMode="External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540" y="5917996"/>
            <a:ext cx="7861300" cy="557910"/>
          </a:xfrm>
          <a:prstGeom prst="rect">
            <a:avLst/>
          </a:prstGeom>
        </p:spPr>
        <p:txBody>
          <a:bodyPr vert="horz" wrap="square" lIns="0" tIns="635" rIns="0" bIns="0" rtlCol="0" anchor="t">
            <a:spAutoFit/>
          </a:bodyPr>
          <a:lstStyle/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i="1" spc="110" dirty="0">
                <a:solidFill>
                  <a:srgbClr val="9D9D9C"/>
                </a:solidFill>
                <a:latin typeface="Franklin Gothic Medium"/>
                <a:cs typeface="Calibri"/>
              </a:rPr>
              <a:t>Our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dirty="0">
                <a:solidFill>
                  <a:srgbClr val="9D9D9C"/>
                </a:solidFill>
                <a:latin typeface="Franklin Gothic Medium"/>
                <a:cs typeface="Calibri"/>
              </a:rPr>
              <a:t>school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40" dirty="0">
                <a:solidFill>
                  <a:srgbClr val="9D9D9C"/>
                </a:solidFill>
                <a:latin typeface="Franklin Gothic Medium"/>
                <a:cs typeface="Calibri"/>
              </a:rPr>
              <a:t>is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working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35" dirty="0">
                <a:solidFill>
                  <a:srgbClr val="9D9D9C"/>
                </a:solidFill>
                <a:latin typeface="Franklin Gothic Medium"/>
                <a:cs typeface="Calibri"/>
              </a:rPr>
              <a:t>towards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5" dirty="0">
                <a:solidFill>
                  <a:srgbClr val="9D9D9C"/>
                </a:solidFill>
                <a:latin typeface="Franklin Gothic Medium"/>
                <a:cs typeface="Calibri"/>
              </a:rPr>
              <a:t>the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Active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40" dirty="0">
                <a:solidFill>
                  <a:srgbClr val="9D9D9C"/>
                </a:solidFill>
                <a:latin typeface="Franklin Gothic Medium"/>
                <a:cs typeface="Calibri"/>
              </a:rPr>
              <a:t>School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Flag.</a:t>
            </a:r>
            <a:r>
              <a:rPr lang="en-US" i="1" spc="10" dirty="0">
                <a:solidFill>
                  <a:srgbClr val="9D9D9C"/>
                </a:solidFill>
                <a:latin typeface="Franklin Gothic Medium"/>
                <a:cs typeface="Calibri"/>
              </a:rPr>
              <a:t> </a:t>
            </a:r>
            <a:r>
              <a:rPr lang="en-US" i="1" spc="-625" dirty="0">
                <a:solidFill>
                  <a:srgbClr val="9D9D9C"/>
                </a:solidFill>
                <a:latin typeface="Franklin Gothic Medium"/>
                <a:cs typeface="Calibri"/>
              </a:rPr>
              <a:t> </a:t>
            </a:r>
            <a:endParaRPr lang="en-US">
              <a:solidFill>
                <a:srgbClr val="000000"/>
              </a:solidFill>
              <a:latin typeface="Franklin Gothic Medium"/>
              <a:cs typeface="Calibri"/>
            </a:endParaRPr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i="1" spc="-100" dirty="0">
                <a:solidFill>
                  <a:srgbClr val="9D9D9C"/>
                </a:solidFill>
                <a:latin typeface="Franklin Gothic Medium"/>
                <a:cs typeface="Calibri"/>
              </a:rPr>
              <a:t>This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40" dirty="0">
                <a:solidFill>
                  <a:srgbClr val="9D9D9C"/>
                </a:solidFill>
                <a:latin typeface="Franklin Gothic Medium"/>
                <a:cs typeface="Calibri"/>
              </a:rPr>
              <a:t>is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lang="en-US" i="1" spc="65" dirty="0">
                <a:solidFill>
                  <a:srgbClr val="9D9D9C"/>
                </a:solidFill>
                <a:latin typeface="Franklin Gothic Medium"/>
                <a:cs typeface="Calibri"/>
              </a:rPr>
              <a:t>a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record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20" dirty="0">
                <a:solidFill>
                  <a:srgbClr val="9D9D9C"/>
                </a:solidFill>
                <a:latin typeface="Franklin Gothic Medium"/>
                <a:cs typeface="Calibri"/>
              </a:rPr>
              <a:t>of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5" dirty="0">
                <a:solidFill>
                  <a:srgbClr val="9D9D9C"/>
                </a:solidFill>
                <a:latin typeface="Franklin Gothic Medium"/>
                <a:cs typeface="Calibri"/>
              </a:rPr>
              <a:t>the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work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30" dirty="0">
                <a:solidFill>
                  <a:srgbClr val="9D9D9C"/>
                </a:solidFill>
                <a:latin typeface="Franklin Gothic Medium"/>
                <a:cs typeface="Calibri"/>
              </a:rPr>
              <a:t>that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5" dirty="0">
                <a:solidFill>
                  <a:srgbClr val="9D9D9C"/>
                </a:solidFill>
                <a:latin typeface="Franklin Gothic Medium"/>
                <a:cs typeface="Calibri"/>
              </a:rPr>
              <a:t>have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30" dirty="0">
                <a:solidFill>
                  <a:srgbClr val="9D9D9C"/>
                </a:solidFill>
                <a:latin typeface="Franklin Gothic Medium"/>
                <a:cs typeface="Calibri"/>
              </a:rPr>
              <a:t>undertaken.</a:t>
            </a:r>
            <a:endParaRPr>
              <a:latin typeface="Franklin Gothic Medium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0946" y="2160004"/>
            <a:ext cx="8498205" cy="2520315"/>
            <a:chOff x="340946" y="2160004"/>
            <a:chExt cx="8498205" cy="2520315"/>
          </a:xfrm>
        </p:grpSpPr>
        <p:sp>
          <p:nvSpPr>
            <p:cNvPr id="4" name="object 4"/>
            <p:cNvSpPr/>
            <p:nvPr/>
          </p:nvSpPr>
          <p:spPr>
            <a:xfrm>
              <a:off x="359996" y="2179054"/>
              <a:ext cx="8460105" cy="2482215"/>
            </a:xfrm>
            <a:custGeom>
              <a:avLst/>
              <a:gdLst/>
              <a:ahLst/>
              <a:cxnLst/>
              <a:rect l="l" t="t" r="r" b="b"/>
              <a:pathLst>
                <a:path w="8460105" h="2482215">
                  <a:moveTo>
                    <a:pt x="8280006" y="0"/>
                  </a:moveTo>
                  <a:lnTo>
                    <a:pt x="180009" y="0"/>
                  </a:lnTo>
                  <a:lnTo>
                    <a:pt x="132156" y="6361"/>
                  </a:lnTo>
                  <a:lnTo>
                    <a:pt x="89155" y="24313"/>
                  </a:lnTo>
                  <a:lnTo>
                    <a:pt x="52724" y="52160"/>
                  </a:lnTo>
                  <a:lnTo>
                    <a:pt x="24576" y="88203"/>
                  </a:lnTo>
                  <a:lnTo>
                    <a:pt x="6430" y="130746"/>
                  </a:lnTo>
                  <a:lnTo>
                    <a:pt x="0" y="178092"/>
                  </a:lnTo>
                  <a:lnTo>
                    <a:pt x="0" y="2303805"/>
                  </a:lnTo>
                  <a:lnTo>
                    <a:pt x="6430" y="2351150"/>
                  </a:lnTo>
                  <a:lnTo>
                    <a:pt x="24576" y="2393693"/>
                  </a:lnTo>
                  <a:lnTo>
                    <a:pt x="52724" y="2429737"/>
                  </a:lnTo>
                  <a:lnTo>
                    <a:pt x="89155" y="2457583"/>
                  </a:lnTo>
                  <a:lnTo>
                    <a:pt x="132156" y="2475536"/>
                  </a:lnTo>
                  <a:lnTo>
                    <a:pt x="180009" y="2481897"/>
                  </a:lnTo>
                  <a:lnTo>
                    <a:pt x="8280006" y="2481897"/>
                  </a:lnTo>
                  <a:lnTo>
                    <a:pt x="8327854" y="2475536"/>
                  </a:lnTo>
                  <a:lnTo>
                    <a:pt x="8370851" y="2457583"/>
                  </a:lnTo>
                  <a:lnTo>
                    <a:pt x="8407280" y="2429737"/>
                  </a:lnTo>
                  <a:lnTo>
                    <a:pt x="8435427" y="2393693"/>
                  </a:lnTo>
                  <a:lnTo>
                    <a:pt x="8453573" y="2351150"/>
                  </a:lnTo>
                  <a:lnTo>
                    <a:pt x="8460003" y="2303805"/>
                  </a:lnTo>
                  <a:lnTo>
                    <a:pt x="8460003" y="178092"/>
                  </a:lnTo>
                  <a:lnTo>
                    <a:pt x="8453573" y="130746"/>
                  </a:lnTo>
                  <a:lnTo>
                    <a:pt x="8435427" y="88203"/>
                  </a:lnTo>
                  <a:lnTo>
                    <a:pt x="8407280" y="52160"/>
                  </a:lnTo>
                  <a:lnTo>
                    <a:pt x="8370851" y="24313"/>
                  </a:lnTo>
                  <a:lnTo>
                    <a:pt x="8327854" y="6361"/>
                  </a:lnTo>
                  <a:lnTo>
                    <a:pt x="8280006" y="0"/>
                  </a:lnTo>
                  <a:close/>
                </a:path>
              </a:pathLst>
            </a:custGeom>
            <a:solidFill>
              <a:srgbClr val="FFF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9996" y="2179054"/>
              <a:ext cx="8460105" cy="2482215"/>
            </a:xfrm>
            <a:custGeom>
              <a:avLst/>
              <a:gdLst/>
              <a:ahLst/>
              <a:cxnLst/>
              <a:rect l="l" t="t" r="r" b="b"/>
              <a:pathLst>
                <a:path w="8460105" h="2482215">
                  <a:moveTo>
                    <a:pt x="8460003" y="2303805"/>
                  </a:moveTo>
                  <a:lnTo>
                    <a:pt x="8460003" y="178092"/>
                  </a:lnTo>
                  <a:lnTo>
                    <a:pt x="8453573" y="130746"/>
                  </a:lnTo>
                  <a:lnTo>
                    <a:pt x="8435427" y="88203"/>
                  </a:lnTo>
                  <a:lnTo>
                    <a:pt x="8407280" y="52160"/>
                  </a:lnTo>
                  <a:lnTo>
                    <a:pt x="8370851" y="24313"/>
                  </a:lnTo>
                  <a:lnTo>
                    <a:pt x="8327854" y="6361"/>
                  </a:lnTo>
                  <a:lnTo>
                    <a:pt x="8280006" y="0"/>
                  </a:lnTo>
                  <a:lnTo>
                    <a:pt x="180009" y="0"/>
                  </a:lnTo>
                  <a:lnTo>
                    <a:pt x="132156" y="6361"/>
                  </a:lnTo>
                  <a:lnTo>
                    <a:pt x="89155" y="24313"/>
                  </a:lnTo>
                  <a:lnTo>
                    <a:pt x="52724" y="52160"/>
                  </a:lnTo>
                  <a:lnTo>
                    <a:pt x="24576" y="88203"/>
                  </a:lnTo>
                  <a:lnTo>
                    <a:pt x="6430" y="130746"/>
                  </a:lnTo>
                  <a:lnTo>
                    <a:pt x="0" y="178092"/>
                  </a:lnTo>
                  <a:lnTo>
                    <a:pt x="0" y="2303805"/>
                  </a:lnTo>
                  <a:lnTo>
                    <a:pt x="6430" y="2351150"/>
                  </a:lnTo>
                  <a:lnTo>
                    <a:pt x="24576" y="2393693"/>
                  </a:lnTo>
                  <a:lnTo>
                    <a:pt x="52724" y="2429737"/>
                  </a:lnTo>
                  <a:lnTo>
                    <a:pt x="89155" y="2457583"/>
                  </a:lnTo>
                  <a:lnTo>
                    <a:pt x="132156" y="2475536"/>
                  </a:lnTo>
                  <a:lnTo>
                    <a:pt x="180009" y="2481897"/>
                  </a:lnTo>
                  <a:lnTo>
                    <a:pt x="8280006" y="2481897"/>
                  </a:lnTo>
                  <a:lnTo>
                    <a:pt x="8327854" y="2475536"/>
                  </a:lnTo>
                  <a:lnTo>
                    <a:pt x="8370851" y="2457583"/>
                  </a:lnTo>
                  <a:lnTo>
                    <a:pt x="8407280" y="2429737"/>
                  </a:lnTo>
                  <a:lnTo>
                    <a:pt x="8435427" y="2393693"/>
                  </a:lnTo>
                  <a:lnTo>
                    <a:pt x="8453573" y="2351150"/>
                  </a:lnTo>
                  <a:lnTo>
                    <a:pt x="8460003" y="2303805"/>
                  </a:lnTo>
                  <a:close/>
                </a:path>
              </a:pathLst>
            </a:custGeom>
            <a:ln w="38100">
              <a:solidFill>
                <a:srgbClr val="FDCC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48119" y="3053904"/>
            <a:ext cx="4693795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195" dirty="0">
                <a:solidFill>
                  <a:srgbClr val="FDCC05"/>
                </a:solidFill>
                <a:latin typeface="Franklin Gothic Medium"/>
                <a:cs typeface="Calibri"/>
              </a:rPr>
              <a:t>Physical</a:t>
            </a:r>
            <a:r>
              <a:rPr sz="4200" b="1" spc="-5" dirty="0">
                <a:solidFill>
                  <a:srgbClr val="FDCC05"/>
                </a:solidFill>
                <a:latin typeface="Franklin Gothic Medium"/>
                <a:cs typeface="Calibri"/>
              </a:rPr>
              <a:t> </a:t>
            </a:r>
            <a:r>
              <a:rPr sz="4200" b="1" spc="135" dirty="0">
                <a:solidFill>
                  <a:srgbClr val="FDCC05"/>
                </a:solidFill>
                <a:latin typeface="Franklin Gothic Medium"/>
                <a:cs typeface="Calibri"/>
              </a:rPr>
              <a:t>Education</a:t>
            </a:r>
            <a:endParaRPr sz="4200">
              <a:latin typeface="Franklin Gothic Medium"/>
              <a:cs typeface="Calibri"/>
            </a:endParaRPr>
          </a:p>
        </p:txBody>
      </p:sp>
      <p:pic>
        <p:nvPicPr>
          <p:cNvPr id="10" name="Picture 10" descr="Logo, icon&#10;&#10;Description automatically generated">
            <a:extLst>
              <a:ext uri="{FF2B5EF4-FFF2-40B4-BE49-F238E27FC236}">
                <a16:creationId xmlns:a16="http://schemas.microsoft.com/office/drawing/2014/main" id="{6DC59489-0D53-4D8B-92D5-158CE12BD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662" y="1228273"/>
            <a:ext cx="1733076" cy="1733349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036634E-9133-4C98-A4C7-502F2D253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" t="13243" r="-270" b="19459"/>
          <a:stretch/>
        </p:blipFill>
        <p:spPr>
          <a:xfrm>
            <a:off x="344243" y="5764494"/>
            <a:ext cx="986990" cy="6755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9292" y="353904"/>
            <a:ext cx="850779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GB" spc="275" dirty="0">
                <a:latin typeface="Franklin Gothic Medium"/>
              </a:rPr>
              <a:t>Fundamental Movement Skills</a:t>
            </a:r>
            <a:endParaRPr lang="en-US" spc="114" dirty="0">
              <a:latin typeface="Franklin Gothic Medium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778F689B-137F-4983-A1E4-D69EF90A0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025" y="1236765"/>
            <a:ext cx="6155603" cy="358011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CDB16936-31E6-4855-9935-27996C74AC94}"/>
              </a:ext>
            </a:extLst>
          </p:cNvPr>
          <p:cNvSpPr txBox="1"/>
          <p:nvPr/>
        </p:nvSpPr>
        <p:spPr>
          <a:xfrm>
            <a:off x="659540" y="4941003"/>
            <a:ext cx="7861300" cy="1422184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635" rIns="0" bIns="0" rtlCol="0" anchor="t">
            <a:spAutoFit/>
          </a:bodyPr>
          <a:lstStyle/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endParaRPr lang="en-US" spc="-30" dirty="0">
              <a:solidFill>
                <a:srgbClr val="164194"/>
              </a:solidFill>
              <a:latin typeface="Franklin Gothic Medium"/>
              <a:ea typeface="+mn-lt"/>
              <a:cs typeface="+mn-lt"/>
            </a:endParaRPr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All teachers, using the </a:t>
            </a:r>
            <a:r>
              <a:rPr lang="en-US" i="1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Move Well, Move Often </a:t>
            </a: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resource,</a:t>
            </a:r>
            <a:endParaRPr lang="en-US" dirty="0"/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lang="en-GB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prioritise</a:t>
            </a: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 4 or more </a:t>
            </a:r>
            <a:r>
              <a:rPr lang="en-GB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fundamental</a:t>
            </a: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 movement skills (FMS) for</a:t>
            </a:r>
            <a:b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</a:b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further development within their PE </a:t>
            </a:r>
            <a:r>
              <a:rPr lang="en-GB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programme</a:t>
            </a: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 every year.</a:t>
            </a:r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endParaRPr lang="en-US" spc="-30" dirty="0">
              <a:solidFill>
                <a:srgbClr val="164194"/>
              </a:solidFill>
              <a:latin typeface="Franklin Gothic Medium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22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92304" y="255379"/>
            <a:ext cx="7595870" cy="758541"/>
          </a:xfrm>
          <a:prstGeom prst="rect">
            <a:avLst/>
          </a:prstGeom>
        </p:spPr>
        <p:txBody>
          <a:bodyPr vert="horz" wrap="square" lIns="0" tIns="111125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</a:pPr>
            <a:r>
              <a:rPr spc="155" dirty="0">
                <a:latin typeface="Franklin Gothic Medium"/>
              </a:rPr>
              <a:t>Priority</a:t>
            </a:r>
            <a:r>
              <a:rPr dirty="0">
                <a:latin typeface="Franklin Gothic Medium"/>
              </a:rPr>
              <a:t> </a:t>
            </a:r>
            <a:r>
              <a:rPr spc="155" dirty="0">
                <a:latin typeface="Franklin Gothic Medium"/>
              </a:rPr>
              <a:t>FMS</a:t>
            </a:r>
            <a:r>
              <a:rPr dirty="0">
                <a:latin typeface="Franklin Gothic Medium"/>
              </a:rPr>
              <a:t> </a:t>
            </a:r>
            <a:r>
              <a:rPr spc="390" dirty="0">
                <a:latin typeface="Franklin Gothic Medium"/>
              </a:rPr>
              <a:t>1</a:t>
            </a:r>
            <a:endParaRPr lang="en-US" spc="390" dirty="0">
              <a:latin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6FCB2E6A-5F68-4A7F-90DA-A458F2F91C89}"/>
              </a:ext>
            </a:extLst>
          </p:cNvPr>
          <p:cNvSpPr txBox="1">
            <a:spLocks/>
          </p:cNvSpPr>
          <p:nvPr/>
        </p:nvSpPr>
        <p:spPr>
          <a:xfrm>
            <a:off x="360258" y="918480"/>
            <a:ext cx="5474852" cy="543097"/>
          </a:xfrm>
          <a:prstGeom prst="rect">
            <a:avLst/>
          </a:prstGeom>
        </p:spPr>
        <p:txBody>
          <a:bodyPr vert="horz" wrap="square" lIns="0" tIns="111125" rIns="0" bIns="0" rtlCol="0" anchor="t">
            <a:spAutoFit/>
          </a:bodyPr>
          <a:lstStyle>
            <a:lvl1pPr>
              <a:defRPr sz="4200" b="1" i="0">
                <a:solidFill>
                  <a:srgbClr val="164194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875"/>
              </a:spcBef>
            </a:pPr>
            <a:r>
              <a:rPr lang="en-US" sz="2800" b="0" kern="0" spc="-515" dirty="0">
                <a:latin typeface="Franklin Gothic Medium"/>
                <a:cs typeface="Trebuchet MS"/>
              </a:rPr>
              <a:t>T</a:t>
            </a:r>
            <a:r>
              <a:rPr lang="en-US" sz="2800" b="0" kern="0" spc="-150" dirty="0">
                <a:latin typeface="Franklin Gothic Medium"/>
                <a:cs typeface="Trebuchet MS"/>
              </a:rPr>
              <a:t>his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-50" dirty="0">
                <a:latin typeface="Franklin Gothic Medium"/>
                <a:cs typeface="Trebuchet MS"/>
              </a:rPr>
              <a:t>y</a:t>
            </a:r>
            <a:r>
              <a:rPr lang="en-US" sz="2800" b="0" kern="0" spc="-100" dirty="0">
                <a:latin typeface="Franklin Gothic Medium"/>
                <a:cs typeface="Trebuchet MS"/>
              </a:rPr>
              <a:t>ear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-185" dirty="0">
                <a:latin typeface="Franklin Gothic Medium"/>
                <a:cs typeface="Trebuchet MS"/>
              </a:rPr>
              <a:t>w</a:t>
            </a:r>
            <a:r>
              <a:rPr lang="en-US" sz="2800" b="0" kern="0" spc="-170" dirty="0">
                <a:latin typeface="Franklin Gothic Medium"/>
                <a:cs typeface="Trebuchet MS"/>
              </a:rPr>
              <a:t>e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-75" dirty="0">
                <a:latin typeface="Franklin Gothic Medium"/>
                <a:cs typeface="Trebuchet MS"/>
              </a:rPr>
              <a:t>a</a:t>
            </a:r>
            <a:r>
              <a:rPr lang="en-US" sz="2800" b="0" kern="0" spc="-145" dirty="0">
                <a:latin typeface="Franklin Gothic Medium"/>
                <a:cs typeface="Trebuchet MS"/>
              </a:rPr>
              <a:t>r</a:t>
            </a:r>
            <a:r>
              <a:rPr lang="en-US" sz="2800" b="0" kern="0" spc="-170" dirty="0">
                <a:latin typeface="Franklin Gothic Medium"/>
                <a:cs typeface="Trebuchet MS"/>
              </a:rPr>
              <a:t>e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-185" dirty="0">
                <a:latin typeface="Franklin Gothic Medium"/>
                <a:cs typeface="Trebuchet MS"/>
              </a:rPr>
              <a:t>w</a:t>
            </a:r>
            <a:r>
              <a:rPr lang="en-US" sz="2800" b="0" kern="0" spc="-95" dirty="0">
                <a:latin typeface="Franklin Gothic Medium"/>
                <a:cs typeface="Trebuchet MS"/>
              </a:rPr>
              <a:t>orking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-85" dirty="0">
                <a:latin typeface="Franklin Gothic Medium"/>
                <a:cs typeface="Trebuchet MS"/>
              </a:rPr>
              <a:t>on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-250" dirty="0">
                <a:latin typeface="Franklin Gothic Medium"/>
                <a:cs typeface="Trebuchet MS"/>
              </a:rPr>
              <a:t>t</a:t>
            </a:r>
            <a:r>
              <a:rPr lang="en-US" sz="2800" b="0" kern="0" spc="-380" dirty="0">
                <a:latin typeface="Franklin Gothic Medium"/>
                <a:cs typeface="Trebuchet MS"/>
              </a:rPr>
              <a:t>h</a:t>
            </a:r>
            <a:r>
              <a:rPr lang="en-US" sz="2800" b="0" kern="0" spc="-170" dirty="0">
                <a:latin typeface="Franklin Gothic Medium"/>
                <a:cs typeface="Trebuchet MS"/>
              </a:rPr>
              <a:t>e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114" dirty="0">
                <a:latin typeface="Franklin Gothic Medium"/>
                <a:cs typeface="Trebuchet MS"/>
              </a:rPr>
              <a:t>FMS</a:t>
            </a:r>
            <a:r>
              <a:rPr lang="en-US" sz="2800" b="0" kern="0" spc="-190" dirty="0">
                <a:latin typeface="Franklin Gothic Medium"/>
                <a:cs typeface="Trebuchet MS"/>
              </a:rPr>
              <a:t> </a:t>
            </a:r>
            <a:r>
              <a:rPr lang="en-US" sz="2800" b="0" kern="0" spc="-140" dirty="0">
                <a:latin typeface="Franklin Gothic Medium"/>
                <a:cs typeface="Trebuchet MS"/>
              </a:rPr>
              <a:t>of:</a:t>
            </a:r>
            <a:endParaRPr lang="en-US" sz="2800" b="0" kern="0" spc="-345" dirty="0">
              <a:latin typeface="Franklin Gothic Medium"/>
              <a:cs typeface="Trebuchet M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E9E21E4-7CED-48CA-B322-D40A6200ECFA}"/>
              </a:ext>
            </a:extLst>
          </p:cNvPr>
          <p:cNvSpPr txBox="1">
            <a:spLocks/>
          </p:cNvSpPr>
          <p:nvPr/>
        </p:nvSpPr>
        <p:spPr>
          <a:xfrm>
            <a:off x="5835110" y="918473"/>
            <a:ext cx="2997929" cy="973985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111125" rIns="0" bIns="0" rtlCol="0" anchor="t">
            <a:spAutoFit/>
          </a:bodyPr>
          <a:lstStyle>
            <a:lvl1pPr>
              <a:defRPr sz="4200" b="1" i="0">
                <a:solidFill>
                  <a:srgbClr val="164194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spcBef>
                <a:spcPts val="875"/>
              </a:spcBef>
            </a:pPr>
            <a:r>
              <a:rPr lang="en-US" sz="2800" b="0" i="1" kern="0" spc="-95" dirty="0">
                <a:latin typeface="Franklin Gothic Medium"/>
              </a:rPr>
              <a:t>Locomotor Skill - Running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BB73A7-BEF3-B54C-8C37-85748E6138DF}"/>
              </a:ext>
            </a:extLst>
          </p:cNvPr>
          <p:cNvSpPr/>
          <p:nvPr/>
        </p:nvSpPr>
        <p:spPr>
          <a:xfrm>
            <a:off x="364753" y="2204995"/>
            <a:ext cx="84727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are Fundamental Movement Skills?</a:t>
            </a:r>
            <a:endParaRPr lang="en-I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I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FMS are the basic building blocks of movement and a core element of physical literacy, because enhanced movement competence enables pupils to participate in a wide range of physical activities and settings, for a variety of intensities and durations. It is only when these skills are mastered that a child can go on to develop specialised movement skills, which will allow them to reach their potential in sports – specific endeavours. </a:t>
            </a:r>
            <a:endParaRPr lang="en-I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I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18407" y="353904"/>
            <a:ext cx="4394103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110" dirty="0">
                <a:latin typeface="Franklin Gothic Medium"/>
                <a:ea typeface="MS PGothic"/>
              </a:rPr>
              <a:t>PE</a:t>
            </a:r>
            <a:r>
              <a:rPr dirty="0">
                <a:latin typeface="Franklin Gothic Medium"/>
                <a:ea typeface="MS PGothic"/>
              </a:rPr>
              <a:t> </a:t>
            </a:r>
            <a:r>
              <a:rPr spc="105" dirty="0">
                <a:latin typeface="Franklin Gothic Medium"/>
                <a:ea typeface="MS PGothic"/>
              </a:rPr>
              <a:t>Timetable</a:t>
            </a:r>
            <a:endParaRPr lang="en-US" spc="105" dirty="0">
              <a:latin typeface="Franklin Gothic Medium"/>
              <a:ea typeface="MS P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4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3D5D1B9-1E8B-0F47-85B9-A5EE3207BF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769376"/>
              </p:ext>
            </p:extLst>
          </p:nvPr>
        </p:nvGraphicFramePr>
        <p:xfrm>
          <a:off x="1009650" y="752548"/>
          <a:ext cx="7385050" cy="5502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Document" r:id="rId5" imgW="8369300" imgH="6235700" progId="Word.Document.8">
                  <p:embed/>
                </p:oleObj>
              </mc:Choice>
              <mc:Fallback>
                <p:oleObj name="Document" r:id="rId5" imgW="8369300" imgH="62357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9650" y="752548"/>
                        <a:ext cx="7385050" cy="5502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7234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spc="110" dirty="0">
                <a:latin typeface="Franklin Gothic Medium"/>
              </a:rPr>
              <a:t>PE</a:t>
            </a:r>
            <a:r>
              <a:rPr spc="15" dirty="0">
                <a:latin typeface="Franklin Gothic Medium"/>
              </a:rPr>
              <a:t> </a:t>
            </a:r>
            <a:r>
              <a:rPr lang="en-IE" spc="215" dirty="0">
                <a:latin typeface="Franklin Gothic Medium"/>
              </a:rPr>
              <a:t>Yearly Scheme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C27095-04C4-5A4E-ADB4-8A9A58BA4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684866"/>
              </p:ext>
            </p:extLst>
          </p:nvPr>
        </p:nvGraphicFramePr>
        <p:xfrm>
          <a:off x="171450" y="1822450"/>
          <a:ext cx="8534401" cy="4431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2563">
                  <a:extLst>
                    <a:ext uri="{9D8B030D-6E8A-4147-A177-3AD203B41FA5}">
                      <a16:colId xmlns:a16="http://schemas.microsoft.com/office/drawing/2014/main" val="3800331155"/>
                    </a:ext>
                  </a:extLst>
                </a:gridCol>
                <a:gridCol w="2005768">
                  <a:extLst>
                    <a:ext uri="{9D8B030D-6E8A-4147-A177-3AD203B41FA5}">
                      <a16:colId xmlns:a16="http://schemas.microsoft.com/office/drawing/2014/main" val="2172702718"/>
                    </a:ext>
                  </a:extLst>
                </a:gridCol>
                <a:gridCol w="2209473">
                  <a:extLst>
                    <a:ext uri="{9D8B030D-6E8A-4147-A177-3AD203B41FA5}">
                      <a16:colId xmlns:a16="http://schemas.microsoft.com/office/drawing/2014/main" val="445409323"/>
                    </a:ext>
                  </a:extLst>
                </a:gridCol>
                <a:gridCol w="2226597">
                  <a:extLst>
                    <a:ext uri="{9D8B030D-6E8A-4147-A177-3AD203B41FA5}">
                      <a16:colId xmlns:a16="http://schemas.microsoft.com/office/drawing/2014/main" val="1182881956"/>
                    </a:ext>
                  </a:extLst>
                </a:gridCol>
              </a:tblGrid>
              <a:tr h="729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Month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Duration (Varies by Year)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Strand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Fundamental Movement Skills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2290870422"/>
                  </a:ext>
                </a:extLst>
              </a:tr>
              <a:tr h="785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September/October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 weeks approximately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Athletics/Aquatics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 Walking    *Hopping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2627238613"/>
                  </a:ext>
                </a:extLst>
              </a:tr>
              <a:tr h="729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November/December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Games/Aquatics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*Dodging * Striking with hand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2042600904"/>
                  </a:ext>
                </a:extLst>
              </a:tr>
              <a:tr h="729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January/February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Dance/Aquatics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*Balancing   *Side stepping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1135157810"/>
                  </a:ext>
                </a:extLst>
              </a:tr>
              <a:tr h="729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March/April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Gymnastics/Aquatics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*Landing    *Jumping for height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1373823241"/>
                  </a:ext>
                </a:extLst>
              </a:tr>
              <a:tr h="729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May/June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Outdoor and Adventure/Aquatics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*Hopping *Jumping for distance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32479404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040BF8EB-1DBF-4606-AC1A-A11A8AFD9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IE" spc="155" dirty="0">
                <a:latin typeface="Franklin Gothic Medium"/>
              </a:rPr>
              <a:t>Active School Wall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07647-5E32-FB44-ACC3-4CD75CC3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24" y="1603102"/>
            <a:ext cx="55880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62C86593-6B18-45A6-9817-C683AE5DF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121873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Games</a:t>
            </a:r>
            <a:r>
              <a:rPr spc="155" dirty="0">
                <a:latin typeface="Franklin Gothic Medium"/>
              </a:rPr>
              <a:t> </a:t>
            </a:r>
            <a:r>
              <a:rPr lang="en-US" spc="130" dirty="0">
                <a:latin typeface="Franklin Gothic Medium"/>
              </a:rPr>
              <a:t>form</a:t>
            </a:r>
            <a:r>
              <a:rPr spc="130" dirty="0">
                <a:latin typeface="Franklin Gothic Medium"/>
              </a:rPr>
              <a:t> </a:t>
            </a:r>
            <a:r>
              <a:rPr spc="185" dirty="0">
                <a:latin typeface="Franklin Gothic Medium"/>
              </a:rPr>
              <a:t>part</a:t>
            </a:r>
            <a:r>
              <a:rPr lang="en-US" spc="185" dirty="0">
                <a:latin typeface="Franklin Gothic Medium"/>
              </a:rPr>
              <a:t> </a:t>
            </a:r>
            <a:r>
              <a:rPr spc="130" dirty="0">
                <a:latin typeface="Franklin Gothic Medium"/>
              </a:rPr>
              <a:t>of</a:t>
            </a:r>
            <a:r>
              <a:rPr spc="10" dirty="0">
                <a:latin typeface="Franklin Gothic Medium"/>
              </a:rPr>
              <a:t> </a:t>
            </a:r>
            <a:r>
              <a:rPr spc="160" dirty="0">
                <a:latin typeface="Franklin Gothic Medium"/>
              </a:rPr>
              <a:t>our</a:t>
            </a:r>
            <a:r>
              <a:rPr spc="10" dirty="0">
                <a:latin typeface="Franklin Gothic Medium"/>
              </a:rPr>
              <a:t> </a:t>
            </a:r>
            <a:r>
              <a:rPr spc="110" dirty="0">
                <a:latin typeface="Franklin Gothic Medium"/>
              </a:rPr>
              <a:t>PE</a:t>
            </a:r>
            <a:r>
              <a:rPr spc="15" dirty="0">
                <a:latin typeface="Franklin Gothic Medium"/>
              </a:rPr>
              <a:t> </a:t>
            </a:r>
            <a:r>
              <a:rPr spc="215" dirty="0">
                <a:latin typeface="Franklin Gothic Medium"/>
              </a:rPr>
              <a:t>programme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60028-D662-B947-8528-2D1A3AF9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45" y="1572636"/>
            <a:ext cx="3037432" cy="2039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8FE3D4-CF81-534D-BF8B-AC2E48DCA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45" y="3669114"/>
            <a:ext cx="3037432" cy="2496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90B32-60F5-5C42-BDF3-9E9E82845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79650"/>
            <a:ext cx="4461933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5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2A4B6443-4CD0-480C-976D-0A3097A1E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712" y="353904"/>
            <a:ext cx="6674969" cy="121873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Gymnastics</a:t>
            </a:r>
            <a:r>
              <a:rPr spc="155" dirty="0">
                <a:latin typeface="Franklin Gothic Medium"/>
              </a:rPr>
              <a:t> </a:t>
            </a:r>
            <a:r>
              <a:rPr spc="130" dirty="0">
                <a:latin typeface="Franklin Gothic Medium"/>
              </a:rPr>
              <a:t>forms </a:t>
            </a:r>
            <a:r>
              <a:rPr lang="en-US" spc="185">
                <a:latin typeface="Franklin Gothic Medium"/>
              </a:rPr>
              <a:t>part </a:t>
            </a:r>
            <a:r>
              <a:rPr lang="en-US" spc="130">
                <a:latin typeface="Franklin Gothic Medium"/>
              </a:rPr>
              <a:t>of</a:t>
            </a:r>
            <a:r>
              <a:rPr spc="10" dirty="0">
                <a:latin typeface="Franklin Gothic Medium"/>
              </a:rPr>
              <a:t> </a:t>
            </a:r>
            <a:r>
              <a:rPr spc="160" dirty="0">
                <a:latin typeface="Franklin Gothic Medium"/>
              </a:rPr>
              <a:t>our</a:t>
            </a:r>
            <a:r>
              <a:rPr spc="10" dirty="0">
                <a:latin typeface="Franklin Gothic Medium"/>
              </a:rPr>
              <a:t> </a:t>
            </a:r>
            <a:r>
              <a:rPr spc="110" dirty="0">
                <a:latin typeface="Franklin Gothic Medium"/>
              </a:rPr>
              <a:t>PE</a:t>
            </a:r>
            <a:r>
              <a:rPr spc="15" dirty="0">
                <a:latin typeface="Franklin Gothic Medium"/>
              </a:rPr>
              <a:t> </a:t>
            </a:r>
            <a:r>
              <a:rPr spc="215" dirty="0">
                <a:latin typeface="Franklin Gothic Medium"/>
              </a:rPr>
              <a:t>programme</a:t>
            </a:r>
            <a:endParaRPr lang="en-US"/>
          </a:p>
        </p:txBody>
      </p:sp>
      <p:pic>
        <p:nvPicPr>
          <p:cNvPr id="2" name="Dance &amp; Music Class .mp4">
            <a:hlinkClick r:id="" action="ppaction://media"/>
            <a:extLst>
              <a:ext uri="{FF2B5EF4-FFF2-40B4-BE49-F238E27FC236}">
                <a16:creationId xmlns:a16="http://schemas.microsoft.com/office/drawing/2014/main" id="{20C964BE-F904-D54F-8B72-8475AAFC9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6850" y="1898650"/>
            <a:ext cx="60198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7264" y="353904"/>
            <a:ext cx="7766050" cy="121828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spc="190" dirty="0">
                <a:latin typeface="Franklin Gothic Medium"/>
              </a:rPr>
              <a:t>Outdoor </a:t>
            </a:r>
            <a:r>
              <a:rPr spc="280" dirty="0">
                <a:latin typeface="Franklin Gothic Medium"/>
              </a:rPr>
              <a:t>and </a:t>
            </a:r>
            <a:r>
              <a:rPr spc="140" dirty="0">
                <a:latin typeface="Franklin Gothic Medium"/>
              </a:rPr>
              <a:t>Adventure</a:t>
            </a:r>
            <a:r>
              <a:rPr lang="en-US" spc="140" dirty="0">
                <a:latin typeface="Franklin Gothic Medium"/>
              </a:rPr>
              <a:t> </a:t>
            </a:r>
            <a:r>
              <a:rPr spc="130" dirty="0">
                <a:latin typeface="Franklin Gothic Medium"/>
              </a:rPr>
              <a:t>forms</a:t>
            </a:r>
            <a:r>
              <a:rPr spc="-10" dirty="0">
                <a:latin typeface="Franklin Gothic Medium"/>
              </a:rPr>
              <a:t> </a:t>
            </a:r>
            <a:r>
              <a:rPr spc="185" dirty="0">
                <a:latin typeface="Franklin Gothic Medium"/>
              </a:rPr>
              <a:t>part</a:t>
            </a:r>
            <a:r>
              <a:rPr spc="-10" dirty="0">
                <a:latin typeface="Franklin Gothic Medium"/>
              </a:rPr>
              <a:t> </a:t>
            </a:r>
            <a:r>
              <a:rPr spc="130" dirty="0">
                <a:latin typeface="Franklin Gothic Medium"/>
              </a:rPr>
              <a:t>of</a:t>
            </a:r>
            <a:r>
              <a:rPr spc="-10" dirty="0">
                <a:latin typeface="Franklin Gothic Medium"/>
              </a:rPr>
              <a:t> </a:t>
            </a:r>
            <a:r>
              <a:rPr spc="160" dirty="0">
                <a:latin typeface="Franklin Gothic Medium"/>
              </a:rPr>
              <a:t>our</a:t>
            </a:r>
            <a:r>
              <a:rPr spc="-10" dirty="0">
                <a:latin typeface="Franklin Gothic Medium"/>
              </a:rPr>
              <a:t> </a:t>
            </a:r>
            <a:r>
              <a:rPr spc="110" dirty="0">
                <a:latin typeface="Franklin Gothic Medium"/>
              </a:rPr>
              <a:t>PE</a:t>
            </a:r>
            <a:r>
              <a:rPr spc="-10" dirty="0">
                <a:latin typeface="Franklin Gothic Medium"/>
              </a:rPr>
              <a:t> </a:t>
            </a:r>
            <a:r>
              <a:rPr spc="215" dirty="0">
                <a:latin typeface="Franklin Gothic Medium"/>
              </a:rPr>
              <a:t>programme</a:t>
            </a:r>
            <a:endParaRPr lang="en-US" spc="215" dirty="0">
              <a:latin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C23D0-A79A-914B-AE48-AE3655B0C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55" y="1572186"/>
            <a:ext cx="1750186" cy="2155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5D6628-A52E-F048-823A-57EBD072D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850" y="1572186"/>
            <a:ext cx="1752600" cy="2155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B3E9A-1CAF-3F4E-A6EA-B18F88EB4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087" y="1572186"/>
            <a:ext cx="1746250" cy="2155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C7A5C-E9AC-BE46-A072-010DDEC55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989" y="1572186"/>
            <a:ext cx="1752600" cy="215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9F8C8-95FF-0F4C-A107-76E1205CB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3851107"/>
            <a:ext cx="2590800" cy="2189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A0A01-7748-5844-B1F7-E2DCD766A4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54" y="3851106"/>
            <a:ext cx="2767096" cy="22385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19416" y="353904"/>
            <a:ext cx="5143266" cy="121873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459740" marR="5080" algn="ctr">
              <a:lnSpc>
                <a:spcPts val="4250"/>
              </a:lnSpc>
              <a:spcBef>
                <a:spcPts val="900"/>
              </a:spcBef>
            </a:pPr>
            <a:r>
              <a:rPr spc="30" dirty="0">
                <a:latin typeface="Franklin Gothic Medium"/>
              </a:rPr>
              <a:t>This </a:t>
            </a:r>
            <a:r>
              <a:rPr spc="135" dirty="0">
                <a:latin typeface="Franklin Gothic Medium"/>
              </a:rPr>
              <a:t>Year’s</a:t>
            </a:r>
            <a:r>
              <a:rPr lang="en-US" spc="135" dirty="0">
                <a:latin typeface="Franklin Gothic Medium"/>
              </a:rPr>
              <a:t> </a:t>
            </a:r>
            <a:br>
              <a:rPr lang="en-US" spc="135" dirty="0">
                <a:latin typeface="Franklin Gothic Medium"/>
              </a:rPr>
            </a:br>
            <a:r>
              <a:rPr spc="155" dirty="0">
                <a:latin typeface="Franklin Gothic Medium"/>
              </a:rPr>
              <a:t>Priority</a:t>
            </a:r>
            <a:r>
              <a:rPr spc="-20" dirty="0">
                <a:latin typeface="Franklin Gothic Medium"/>
              </a:rPr>
              <a:t> </a:t>
            </a:r>
            <a:r>
              <a:rPr spc="110" dirty="0">
                <a:latin typeface="Franklin Gothic Medium"/>
              </a:rPr>
              <a:t>PE</a:t>
            </a:r>
            <a:r>
              <a:rPr spc="-20" dirty="0">
                <a:latin typeface="Franklin Gothic Medium"/>
              </a:rPr>
              <a:t> </a:t>
            </a:r>
            <a:r>
              <a:rPr spc="170" dirty="0">
                <a:latin typeface="Franklin Gothic Medium"/>
              </a:rPr>
              <a:t>Strand</a:t>
            </a:r>
            <a:r>
              <a:rPr lang="en-US" spc="170" dirty="0">
                <a:latin typeface="Franklin Gothic Medium"/>
              </a:rPr>
              <a:t>: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6F492C4E-D01C-4551-92CB-3E723D0BB282}"/>
              </a:ext>
            </a:extLst>
          </p:cNvPr>
          <p:cNvSpPr txBox="1">
            <a:spLocks/>
          </p:cNvSpPr>
          <p:nvPr/>
        </p:nvSpPr>
        <p:spPr>
          <a:xfrm>
            <a:off x="2703997" y="1710429"/>
            <a:ext cx="3774932" cy="543097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111125" rIns="0" bIns="0" rtlCol="0" anchor="t">
            <a:spAutoFit/>
          </a:bodyPr>
          <a:lstStyle>
            <a:lvl1pPr>
              <a:defRPr sz="4200" b="1" i="0">
                <a:solidFill>
                  <a:srgbClr val="164194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spcBef>
                <a:spcPts val="875"/>
              </a:spcBef>
            </a:pPr>
            <a:r>
              <a:rPr lang="en-US" sz="2800" b="0" i="1" kern="0" spc="-95" dirty="0">
                <a:latin typeface="Franklin Gothic Medium"/>
              </a:rPr>
              <a:t>Athletics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36C2EA-94D1-C447-88AC-E87C02578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252672"/>
              </p:ext>
            </p:extLst>
          </p:nvPr>
        </p:nvGraphicFramePr>
        <p:xfrm>
          <a:off x="444447" y="2673150"/>
          <a:ext cx="8264525" cy="2814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392">
                  <a:extLst>
                    <a:ext uri="{9D8B030D-6E8A-4147-A177-3AD203B41FA5}">
                      <a16:colId xmlns:a16="http://schemas.microsoft.com/office/drawing/2014/main" val="1888713100"/>
                    </a:ext>
                  </a:extLst>
                </a:gridCol>
                <a:gridCol w="1942341">
                  <a:extLst>
                    <a:ext uri="{9D8B030D-6E8A-4147-A177-3AD203B41FA5}">
                      <a16:colId xmlns:a16="http://schemas.microsoft.com/office/drawing/2014/main" val="1550462480"/>
                    </a:ext>
                  </a:extLst>
                </a:gridCol>
                <a:gridCol w="2139605">
                  <a:extLst>
                    <a:ext uri="{9D8B030D-6E8A-4147-A177-3AD203B41FA5}">
                      <a16:colId xmlns:a16="http://schemas.microsoft.com/office/drawing/2014/main" val="2117045077"/>
                    </a:ext>
                  </a:extLst>
                </a:gridCol>
                <a:gridCol w="2156187">
                  <a:extLst>
                    <a:ext uri="{9D8B030D-6E8A-4147-A177-3AD203B41FA5}">
                      <a16:colId xmlns:a16="http://schemas.microsoft.com/office/drawing/2014/main" val="4183308607"/>
                    </a:ext>
                  </a:extLst>
                </a:gridCol>
              </a:tblGrid>
              <a:tr h="463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Month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Duration (Varies by Year)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Strand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Fundamental Movement Skills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2687944024"/>
                  </a:ext>
                </a:extLst>
              </a:tr>
              <a:tr h="498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September/October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Athletics/Aquatics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 Walking    *Hopping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2553514284"/>
                  </a:ext>
                </a:extLst>
              </a:tr>
              <a:tr h="4631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November/December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Games/Aquatics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*Dodging * Striking with hand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1306762229"/>
                  </a:ext>
                </a:extLst>
              </a:tr>
              <a:tr h="4631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January/February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Dance/Aquatics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*Balancing   *Side stepping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1081876734"/>
                  </a:ext>
                </a:extLst>
              </a:tr>
              <a:tr h="4631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March/April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Gymnastics/Aquatics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*Landing    *Jumping for height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125900287"/>
                  </a:ext>
                </a:extLst>
              </a:tr>
              <a:tr h="4631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May/June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 weeks approximately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Outdoor and Adventure/Aquatics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*Hopping *Jumping for distance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val="41080916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8BEDA4F8-2F56-E648-82A3-ED0B47C0B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47" y="2238614"/>
            <a:ext cx="212461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 Yearly Schedule</a:t>
            </a:r>
            <a:endParaRPr kumimoji="0" lang="en-IE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IE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9982B4E-CB8A-164A-99E0-AFDBC4A00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20844"/>
            <a:ext cx="212910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E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 </a:t>
            </a:r>
            <a:r>
              <a:rPr kumimoji="0" lang="en-IE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Colmcille’s</a:t>
            </a:r>
            <a:r>
              <a:rPr kumimoji="0" lang="en-IE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NS PE Yearly Schedule</a:t>
            </a: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54839" y="353904"/>
            <a:ext cx="6271509" cy="121828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GB" spc="275">
                <a:latin typeface="Franklin Gothic Medium"/>
              </a:rPr>
              <a:t>Organised</a:t>
            </a:r>
            <a:r>
              <a:rPr lang="en-US" spc="275" dirty="0">
                <a:latin typeface="Franklin Gothic Medium"/>
              </a:rPr>
              <a:t> </a:t>
            </a:r>
            <a:r>
              <a:rPr lang="en-US" spc="280">
                <a:latin typeface="Franklin Gothic Medium"/>
              </a:rPr>
              <a:t>and </a:t>
            </a:r>
            <a:r>
              <a:rPr spc="200">
                <a:latin typeface="Franklin Gothic Medium"/>
              </a:rPr>
              <a:t>Labelled</a:t>
            </a:r>
            <a:r>
              <a:rPr spc="5" dirty="0">
                <a:latin typeface="Franklin Gothic Medium"/>
              </a:rPr>
              <a:t> </a:t>
            </a:r>
            <a:r>
              <a:rPr spc="110" dirty="0">
                <a:latin typeface="Franklin Gothic Medium"/>
              </a:rPr>
              <a:t>PE</a:t>
            </a:r>
            <a:r>
              <a:rPr spc="5" dirty="0">
                <a:latin typeface="Franklin Gothic Medium"/>
              </a:rPr>
              <a:t> </a:t>
            </a:r>
            <a:r>
              <a:rPr lang="en-US" spc="114" dirty="0">
                <a:latin typeface="Franklin Gothic Medium"/>
              </a:rPr>
              <a:t>Equipment</a:t>
            </a:r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1EE27-4A76-0B44-9430-7D50C9004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572185"/>
            <a:ext cx="3429000" cy="3314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4A392-2FA5-584D-9FEC-2E0BACDDF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04" y="1565836"/>
            <a:ext cx="3373445" cy="33210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6419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</TotalTime>
  <Words>718</Words>
  <Application>Microsoft Macintosh PowerPoint</Application>
  <PresentationFormat>Custom</PresentationFormat>
  <Paragraphs>107</Paragraphs>
  <Slides>11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PGothic</vt:lpstr>
      <vt:lpstr>Arial</vt:lpstr>
      <vt:lpstr>Calibri</vt:lpstr>
      <vt:lpstr>Franklin Gothic Medium</vt:lpstr>
      <vt:lpstr>Times New Roman</vt:lpstr>
      <vt:lpstr>Trebuchet MS</vt:lpstr>
      <vt:lpstr>Office Theme</vt:lpstr>
      <vt:lpstr>Document</vt:lpstr>
      <vt:lpstr>PowerPoint Presentation</vt:lpstr>
      <vt:lpstr>PE Timetable</vt:lpstr>
      <vt:lpstr>PE Yearly Scheme</vt:lpstr>
      <vt:lpstr>Active School Wall</vt:lpstr>
      <vt:lpstr>Games form part of our PE programme</vt:lpstr>
      <vt:lpstr>Gymnastics forms part of our PE programme</vt:lpstr>
      <vt:lpstr>Outdoor and Adventure forms part of our PE programme</vt:lpstr>
      <vt:lpstr>This Year’s  Priority PE Strand:</vt:lpstr>
      <vt:lpstr>Organised and Labelled PE Equipment</vt:lpstr>
      <vt:lpstr>Fundamental Movement Skills</vt:lpstr>
      <vt:lpstr>Priority FMS 1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quayschool125@gmail.com</cp:lastModifiedBy>
  <cp:revision>215</cp:revision>
  <dcterms:created xsi:type="dcterms:W3CDTF">2021-11-15T08:53:24Z</dcterms:created>
  <dcterms:modified xsi:type="dcterms:W3CDTF">2023-05-22T12:35:27Z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2021-11-15T00:00:00Z</vt:filetime>
  </property>
</Properties>
</file>