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56" r:id="rId2"/>
    <p:sldId id="259" r:id="rId3"/>
    <p:sldId id="263" r:id="rId4"/>
    <p:sldId id="257" r:id="rId5"/>
    <p:sldId id="260" r:id="rId6"/>
    <p:sldId id="262" r:id="rId7"/>
    <p:sldId id="261" r:id="rId8"/>
  </p:sldIdLst>
  <p:sldSz cx="9182100" cy="6845300"/>
  <p:notesSz cx="9182100" cy="6845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0B8D"/>
    <a:srgbClr val="0094D3"/>
    <a:srgbClr val="1641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78"/>
    <p:restoredTop sz="94674"/>
  </p:normalViewPr>
  <p:slideViewPr>
    <p:cSldViewPr>
      <p:cViewPr varScale="1">
        <p:scale>
          <a:sx n="124" d="100"/>
          <a:sy n="124" d="100"/>
        </p:scale>
        <p:origin x="1976" y="1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78275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00650" y="0"/>
            <a:ext cx="3979863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2254FA-6DB8-40E2-9469-02AE6B1B583A}" type="datetimeFigureOut">
              <a:rPr lang="en-US"/>
              <a:t>5/17/23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41650" y="855663"/>
            <a:ext cx="3098800" cy="2309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7575" y="3294063"/>
            <a:ext cx="7346950" cy="26955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78275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00650" y="6502400"/>
            <a:ext cx="3979863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EC878-1766-4CC4-BC2B-BA9D00ADAA6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93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Active School Week (#ASW) is a KEY part of the ASF process and should form part of the annual school calendar. Please insert the dates of your most recent #ASW in the box provided,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EC878-1766-4CC4-BC2B-BA9D00ADAA6F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72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provide evidence that all classes completed Walkway challenges during #ASW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EC878-1766-4CC4-BC2B-BA9D00ADAA6F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471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provide evidence that your school </a:t>
            </a:r>
            <a:r>
              <a:rPr lang="en-US" dirty="0" err="1"/>
              <a:t>organised</a:t>
            </a:r>
            <a:r>
              <a:rPr lang="en-US" dirty="0"/>
              <a:t> a whole school FUN event as part of #ASW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EC878-1766-4CC4-BC2B-BA9D00ADAA6F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022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provide evidence that your school </a:t>
            </a:r>
            <a:r>
              <a:rPr lang="en-US" dirty="0" err="1"/>
              <a:t>organised</a:t>
            </a:r>
            <a:r>
              <a:rPr lang="en-US" dirty="0"/>
              <a:t> Teacher Challenges as part of #ASW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EC878-1766-4CC4-BC2B-BA9D00ADAA6F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125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provide evidence that your school </a:t>
            </a:r>
            <a:r>
              <a:rPr lang="en-US" dirty="0" err="1"/>
              <a:t>organised</a:t>
            </a:r>
            <a:r>
              <a:rPr lang="en-US" dirty="0"/>
              <a:t> a Teachers vs. Pupils challenge as part of #ASW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EC878-1766-4CC4-BC2B-BA9D00ADAA6F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54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provide evidence that your school introduced children to NEW </a:t>
            </a:r>
            <a:r>
              <a:rPr lang="en-US"/>
              <a:t>activities as part of </a:t>
            </a:r>
            <a:r>
              <a:rPr lang="en-US" dirty="0"/>
              <a:t>#ASW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EC878-1766-4CC4-BC2B-BA9D00ADAA6F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434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248119" y="3053904"/>
            <a:ext cx="4685860" cy="6654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7315" y="3833368"/>
            <a:ext cx="6427470" cy="171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5/17/23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rgbClr val="164194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5/17/23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rgbClr val="164194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9105" y="1574419"/>
            <a:ext cx="3994213" cy="45178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28781" y="1574419"/>
            <a:ext cx="3994213" cy="45178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5/17/23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rgbClr val="164194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5/17/23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5/17/23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19416" y="353904"/>
            <a:ext cx="5143266" cy="12058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1" i="0">
                <a:solidFill>
                  <a:srgbClr val="164194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9105" y="1574419"/>
            <a:ext cx="8263890" cy="45178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21914" y="6366129"/>
            <a:ext cx="2938272" cy="342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9105" y="6366129"/>
            <a:ext cx="2111883" cy="342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5/17/23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611112" y="6366129"/>
            <a:ext cx="2111883" cy="342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tiveschoolflag.ie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tiveschoolflag.ie/" TargetMode="External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tiveschoolflag.ie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tiveschoolflag.ie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hyperlink" Target="http://www.activeschoolflag.ie/" TargetMode="External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hyperlink" Target="http://www.activeschoolflag.ie/" TargetMode="External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59540" y="5917996"/>
            <a:ext cx="7861300" cy="557910"/>
          </a:xfrm>
          <a:prstGeom prst="rect">
            <a:avLst/>
          </a:prstGeom>
        </p:spPr>
        <p:txBody>
          <a:bodyPr vert="horz" wrap="square" lIns="0" tIns="635" rIns="0" bIns="0" rtlCol="0" anchor="t">
            <a:spAutoFit/>
          </a:bodyPr>
          <a:lstStyle/>
          <a:p>
            <a:pPr marL="106045" marR="5080" indent="-93980" algn="ctr">
              <a:lnSpc>
                <a:spcPct val="103600"/>
              </a:lnSpc>
              <a:spcBef>
                <a:spcPts val="5"/>
              </a:spcBef>
            </a:pPr>
            <a:r>
              <a:rPr i="1" spc="110" dirty="0">
                <a:solidFill>
                  <a:srgbClr val="9D9D9C"/>
                </a:solidFill>
                <a:latin typeface="Franklin Gothic Medium"/>
                <a:cs typeface="Calibri"/>
              </a:rPr>
              <a:t>Our</a:t>
            </a:r>
            <a:r>
              <a:rPr i="1" spc="25" dirty="0">
                <a:solidFill>
                  <a:srgbClr val="9D9D9C"/>
                </a:solidFill>
                <a:latin typeface="Franklin Gothic Medium"/>
                <a:cs typeface="Calibri"/>
              </a:rPr>
              <a:t> </a:t>
            </a:r>
            <a:r>
              <a:rPr i="1" dirty="0">
                <a:solidFill>
                  <a:srgbClr val="9D9D9C"/>
                </a:solidFill>
                <a:latin typeface="Franklin Gothic Medium"/>
                <a:cs typeface="Calibri"/>
              </a:rPr>
              <a:t>school</a:t>
            </a:r>
            <a:r>
              <a:rPr i="1" spc="30" dirty="0">
                <a:solidFill>
                  <a:srgbClr val="9D9D9C"/>
                </a:solidFill>
                <a:latin typeface="Franklin Gothic Medium"/>
                <a:cs typeface="Calibri"/>
              </a:rPr>
              <a:t> </a:t>
            </a:r>
            <a:r>
              <a:rPr i="1" spc="-40" dirty="0">
                <a:solidFill>
                  <a:srgbClr val="9D9D9C"/>
                </a:solidFill>
                <a:latin typeface="Franklin Gothic Medium"/>
                <a:cs typeface="Calibri"/>
              </a:rPr>
              <a:t>is</a:t>
            </a:r>
            <a:r>
              <a:rPr i="1" spc="25" dirty="0">
                <a:solidFill>
                  <a:srgbClr val="9D9D9C"/>
                </a:solidFill>
                <a:latin typeface="Franklin Gothic Medium"/>
                <a:cs typeface="Calibri"/>
              </a:rPr>
              <a:t> </a:t>
            </a:r>
            <a:r>
              <a:rPr i="1" spc="-10" dirty="0">
                <a:solidFill>
                  <a:srgbClr val="9D9D9C"/>
                </a:solidFill>
                <a:latin typeface="Franklin Gothic Medium"/>
                <a:cs typeface="Calibri"/>
              </a:rPr>
              <a:t>working</a:t>
            </a:r>
            <a:r>
              <a:rPr i="1" spc="30" dirty="0">
                <a:solidFill>
                  <a:srgbClr val="9D9D9C"/>
                </a:solidFill>
                <a:latin typeface="Franklin Gothic Medium"/>
                <a:cs typeface="Calibri"/>
              </a:rPr>
              <a:t> </a:t>
            </a:r>
            <a:r>
              <a:rPr i="1" spc="-35" dirty="0">
                <a:solidFill>
                  <a:srgbClr val="9D9D9C"/>
                </a:solidFill>
                <a:latin typeface="Franklin Gothic Medium"/>
                <a:cs typeface="Calibri"/>
              </a:rPr>
              <a:t>towards</a:t>
            </a:r>
            <a:r>
              <a:rPr i="1" spc="30" dirty="0">
                <a:solidFill>
                  <a:srgbClr val="9D9D9C"/>
                </a:solidFill>
                <a:latin typeface="Franklin Gothic Medium"/>
                <a:cs typeface="Calibri"/>
              </a:rPr>
              <a:t> </a:t>
            </a:r>
            <a:r>
              <a:rPr i="1" spc="-105" dirty="0">
                <a:solidFill>
                  <a:srgbClr val="9D9D9C"/>
                </a:solidFill>
                <a:latin typeface="Franklin Gothic Medium"/>
                <a:cs typeface="Calibri"/>
              </a:rPr>
              <a:t>the</a:t>
            </a:r>
            <a:r>
              <a:rPr i="1" spc="25" dirty="0">
                <a:solidFill>
                  <a:srgbClr val="9D9D9C"/>
                </a:solidFill>
                <a:latin typeface="Franklin Gothic Medium"/>
                <a:cs typeface="Calibri"/>
              </a:rPr>
              <a:t> </a:t>
            </a:r>
            <a:r>
              <a:rPr i="1" spc="10" dirty="0">
                <a:solidFill>
                  <a:srgbClr val="9D9D9C"/>
                </a:solidFill>
                <a:latin typeface="Franklin Gothic Medium"/>
                <a:cs typeface="Calibri"/>
              </a:rPr>
              <a:t>Active</a:t>
            </a:r>
            <a:r>
              <a:rPr i="1" spc="30" dirty="0">
                <a:solidFill>
                  <a:srgbClr val="9D9D9C"/>
                </a:solidFill>
                <a:latin typeface="Franklin Gothic Medium"/>
                <a:cs typeface="Calibri"/>
              </a:rPr>
              <a:t> </a:t>
            </a:r>
            <a:r>
              <a:rPr i="1" spc="40" dirty="0">
                <a:solidFill>
                  <a:srgbClr val="9D9D9C"/>
                </a:solidFill>
                <a:latin typeface="Franklin Gothic Medium"/>
                <a:cs typeface="Calibri"/>
              </a:rPr>
              <a:t>School</a:t>
            </a:r>
            <a:r>
              <a:rPr i="1" spc="25" dirty="0">
                <a:solidFill>
                  <a:srgbClr val="9D9D9C"/>
                </a:solidFill>
                <a:latin typeface="Franklin Gothic Medium"/>
                <a:cs typeface="Calibri"/>
              </a:rPr>
              <a:t> </a:t>
            </a:r>
            <a:r>
              <a:rPr i="1" spc="10" dirty="0">
                <a:solidFill>
                  <a:srgbClr val="9D9D9C"/>
                </a:solidFill>
                <a:latin typeface="Franklin Gothic Medium"/>
                <a:cs typeface="Calibri"/>
              </a:rPr>
              <a:t>Flag.</a:t>
            </a:r>
            <a:r>
              <a:rPr lang="en-US" i="1" spc="10" dirty="0">
                <a:solidFill>
                  <a:srgbClr val="9D9D9C"/>
                </a:solidFill>
                <a:latin typeface="Franklin Gothic Medium"/>
                <a:cs typeface="Calibri"/>
              </a:rPr>
              <a:t> </a:t>
            </a:r>
            <a:r>
              <a:rPr lang="en-US" i="1" spc="-625" dirty="0">
                <a:solidFill>
                  <a:srgbClr val="9D9D9C"/>
                </a:solidFill>
                <a:latin typeface="Franklin Gothic Medium"/>
                <a:cs typeface="Calibri"/>
              </a:rPr>
              <a:t> </a:t>
            </a:r>
            <a:endParaRPr lang="en-US">
              <a:solidFill>
                <a:srgbClr val="000000"/>
              </a:solidFill>
              <a:latin typeface="Franklin Gothic Medium"/>
              <a:cs typeface="Calibri"/>
            </a:endParaRPr>
          </a:p>
          <a:p>
            <a:pPr marL="106045" marR="5080" indent="-93980" algn="ctr">
              <a:lnSpc>
                <a:spcPct val="103600"/>
              </a:lnSpc>
              <a:spcBef>
                <a:spcPts val="5"/>
              </a:spcBef>
            </a:pPr>
            <a:r>
              <a:rPr i="1" spc="-100" dirty="0">
                <a:solidFill>
                  <a:srgbClr val="9D9D9C"/>
                </a:solidFill>
                <a:latin typeface="Franklin Gothic Medium"/>
                <a:cs typeface="Calibri"/>
              </a:rPr>
              <a:t>This</a:t>
            </a:r>
            <a:r>
              <a:rPr i="1" spc="25" dirty="0">
                <a:solidFill>
                  <a:srgbClr val="9D9D9C"/>
                </a:solidFill>
                <a:latin typeface="Franklin Gothic Medium"/>
                <a:cs typeface="Calibri"/>
              </a:rPr>
              <a:t> </a:t>
            </a:r>
            <a:r>
              <a:rPr i="1" spc="-40" dirty="0">
                <a:solidFill>
                  <a:srgbClr val="9D9D9C"/>
                </a:solidFill>
                <a:latin typeface="Franklin Gothic Medium"/>
                <a:cs typeface="Calibri"/>
              </a:rPr>
              <a:t>is</a:t>
            </a:r>
            <a:r>
              <a:rPr i="1" spc="30" dirty="0">
                <a:solidFill>
                  <a:srgbClr val="9D9D9C"/>
                </a:solidFill>
                <a:latin typeface="Franklin Gothic Medium"/>
                <a:cs typeface="Calibri"/>
              </a:rPr>
              <a:t> </a:t>
            </a:r>
            <a:r>
              <a:rPr lang="en-US" i="1" spc="65" dirty="0">
                <a:solidFill>
                  <a:srgbClr val="9D9D9C"/>
                </a:solidFill>
                <a:latin typeface="Franklin Gothic Medium"/>
                <a:cs typeface="Calibri"/>
              </a:rPr>
              <a:t>a</a:t>
            </a:r>
            <a:r>
              <a:rPr i="1" spc="30" dirty="0">
                <a:solidFill>
                  <a:srgbClr val="9D9D9C"/>
                </a:solidFill>
                <a:latin typeface="Franklin Gothic Medium"/>
                <a:cs typeface="Calibri"/>
              </a:rPr>
              <a:t> </a:t>
            </a:r>
            <a:r>
              <a:rPr i="1" spc="10" dirty="0">
                <a:solidFill>
                  <a:srgbClr val="9D9D9C"/>
                </a:solidFill>
                <a:latin typeface="Franklin Gothic Medium"/>
                <a:cs typeface="Calibri"/>
              </a:rPr>
              <a:t>record</a:t>
            </a:r>
            <a:r>
              <a:rPr i="1" spc="30" dirty="0">
                <a:solidFill>
                  <a:srgbClr val="9D9D9C"/>
                </a:solidFill>
                <a:latin typeface="Franklin Gothic Medium"/>
                <a:cs typeface="Calibri"/>
              </a:rPr>
              <a:t> </a:t>
            </a:r>
            <a:r>
              <a:rPr i="1" spc="-20" dirty="0">
                <a:solidFill>
                  <a:srgbClr val="9D9D9C"/>
                </a:solidFill>
                <a:latin typeface="Franklin Gothic Medium"/>
                <a:cs typeface="Calibri"/>
              </a:rPr>
              <a:t>of</a:t>
            </a:r>
            <a:r>
              <a:rPr i="1" spc="25" dirty="0">
                <a:solidFill>
                  <a:srgbClr val="9D9D9C"/>
                </a:solidFill>
                <a:latin typeface="Franklin Gothic Medium"/>
                <a:cs typeface="Calibri"/>
              </a:rPr>
              <a:t> </a:t>
            </a:r>
            <a:r>
              <a:rPr i="1" spc="-105" dirty="0">
                <a:solidFill>
                  <a:srgbClr val="9D9D9C"/>
                </a:solidFill>
                <a:latin typeface="Franklin Gothic Medium"/>
                <a:cs typeface="Calibri"/>
              </a:rPr>
              <a:t>the</a:t>
            </a:r>
            <a:r>
              <a:rPr i="1" spc="30" dirty="0">
                <a:solidFill>
                  <a:srgbClr val="9D9D9C"/>
                </a:solidFill>
                <a:latin typeface="Franklin Gothic Medium"/>
                <a:cs typeface="Calibri"/>
              </a:rPr>
              <a:t> </a:t>
            </a:r>
            <a:r>
              <a:rPr i="1" spc="-10" dirty="0">
                <a:solidFill>
                  <a:srgbClr val="9D9D9C"/>
                </a:solidFill>
                <a:latin typeface="Franklin Gothic Medium"/>
                <a:cs typeface="Calibri"/>
              </a:rPr>
              <a:t>work</a:t>
            </a:r>
            <a:r>
              <a:rPr i="1" spc="30" dirty="0">
                <a:solidFill>
                  <a:srgbClr val="9D9D9C"/>
                </a:solidFill>
                <a:latin typeface="Franklin Gothic Medium"/>
                <a:cs typeface="Calibri"/>
              </a:rPr>
              <a:t> </a:t>
            </a:r>
            <a:r>
              <a:rPr i="1" spc="-130" dirty="0">
                <a:solidFill>
                  <a:srgbClr val="9D9D9C"/>
                </a:solidFill>
                <a:latin typeface="Franklin Gothic Medium"/>
                <a:cs typeface="Calibri"/>
              </a:rPr>
              <a:t>that</a:t>
            </a:r>
            <a:r>
              <a:rPr i="1" spc="30" dirty="0">
                <a:solidFill>
                  <a:srgbClr val="9D9D9C"/>
                </a:solidFill>
                <a:latin typeface="Franklin Gothic Medium"/>
                <a:cs typeface="Calibri"/>
              </a:rPr>
              <a:t> </a:t>
            </a:r>
            <a:r>
              <a:rPr i="1" spc="-10" dirty="0">
                <a:solidFill>
                  <a:srgbClr val="9D9D9C"/>
                </a:solidFill>
                <a:latin typeface="Franklin Gothic Medium"/>
                <a:cs typeface="Calibri"/>
              </a:rPr>
              <a:t>we</a:t>
            </a:r>
            <a:r>
              <a:rPr i="1" spc="30" dirty="0">
                <a:solidFill>
                  <a:srgbClr val="9D9D9C"/>
                </a:solidFill>
                <a:latin typeface="Franklin Gothic Medium"/>
                <a:cs typeface="Calibri"/>
              </a:rPr>
              <a:t> </a:t>
            </a:r>
            <a:r>
              <a:rPr i="1" spc="5" dirty="0">
                <a:solidFill>
                  <a:srgbClr val="9D9D9C"/>
                </a:solidFill>
                <a:latin typeface="Franklin Gothic Medium"/>
                <a:cs typeface="Calibri"/>
              </a:rPr>
              <a:t>have</a:t>
            </a:r>
            <a:r>
              <a:rPr i="1" spc="25" dirty="0">
                <a:solidFill>
                  <a:srgbClr val="9D9D9C"/>
                </a:solidFill>
                <a:latin typeface="Franklin Gothic Medium"/>
                <a:cs typeface="Calibri"/>
              </a:rPr>
              <a:t> </a:t>
            </a:r>
            <a:r>
              <a:rPr i="1" spc="-30" dirty="0">
                <a:solidFill>
                  <a:srgbClr val="9D9D9C"/>
                </a:solidFill>
                <a:latin typeface="Franklin Gothic Medium"/>
                <a:cs typeface="Calibri"/>
              </a:rPr>
              <a:t>undertaken.</a:t>
            </a:r>
            <a:endParaRPr>
              <a:latin typeface="Franklin Gothic Medium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9996" y="2179054"/>
            <a:ext cx="8460105" cy="2482215"/>
          </a:xfrm>
          <a:custGeom>
            <a:avLst/>
            <a:gdLst/>
            <a:ahLst/>
            <a:cxnLst/>
            <a:rect l="l" t="t" r="r" b="b"/>
            <a:pathLst>
              <a:path w="8460105" h="2482215">
                <a:moveTo>
                  <a:pt x="8280006" y="0"/>
                </a:moveTo>
                <a:lnTo>
                  <a:pt x="180009" y="0"/>
                </a:lnTo>
                <a:lnTo>
                  <a:pt x="132156" y="6361"/>
                </a:lnTo>
                <a:lnTo>
                  <a:pt x="89155" y="24313"/>
                </a:lnTo>
                <a:lnTo>
                  <a:pt x="52724" y="52160"/>
                </a:lnTo>
                <a:lnTo>
                  <a:pt x="24576" y="88203"/>
                </a:lnTo>
                <a:lnTo>
                  <a:pt x="6430" y="130746"/>
                </a:lnTo>
                <a:lnTo>
                  <a:pt x="0" y="178092"/>
                </a:lnTo>
                <a:lnTo>
                  <a:pt x="0" y="2303805"/>
                </a:lnTo>
                <a:lnTo>
                  <a:pt x="6430" y="2351150"/>
                </a:lnTo>
                <a:lnTo>
                  <a:pt x="24576" y="2393693"/>
                </a:lnTo>
                <a:lnTo>
                  <a:pt x="52724" y="2429737"/>
                </a:lnTo>
                <a:lnTo>
                  <a:pt x="89155" y="2457583"/>
                </a:lnTo>
                <a:lnTo>
                  <a:pt x="132156" y="2475536"/>
                </a:lnTo>
                <a:lnTo>
                  <a:pt x="180009" y="2481897"/>
                </a:lnTo>
                <a:lnTo>
                  <a:pt x="8280006" y="2481897"/>
                </a:lnTo>
                <a:lnTo>
                  <a:pt x="8327854" y="2475536"/>
                </a:lnTo>
                <a:lnTo>
                  <a:pt x="8370851" y="2457583"/>
                </a:lnTo>
                <a:lnTo>
                  <a:pt x="8407280" y="2429737"/>
                </a:lnTo>
                <a:lnTo>
                  <a:pt x="8435427" y="2393693"/>
                </a:lnTo>
                <a:lnTo>
                  <a:pt x="8453573" y="2351150"/>
                </a:lnTo>
                <a:lnTo>
                  <a:pt x="8460003" y="2303805"/>
                </a:lnTo>
                <a:lnTo>
                  <a:pt x="8460003" y="178092"/>
                </a:lnTo>
                <a:lnTo>
                  <a:pt x="8453573" y="130746"/>
                </a:lnTo>
                <a:lnTo>
                  <a:pt x="8435427" y="88203"/>
                </a:lnTo>
                <a:lnTo>
                  <a:pt x="8407280" y="52160"/>
                </a:lnTo>
                <a:lnTo>
                  <a:pt x="8370851" y="24313"/>
                </a:lnTo>
                <a:lnTo>
                  <a:pt x="8327854" y="6361"/>
                </a:lnTo>
                <a:lnTo>
                  <a:pt x="8280006" y="0"/>
                </a:lnTo>
                <a:close/>
              </a:path>
            </a:pathLst>
          </a:custGeom>
          <a:solidFill>
            <a:srgbClr val="EC0B8D">
              <a:alpha val="10000"/>
            </a:srgbClr>
          </a:solidFill>
          <a:ln w="28575">
            <a:solidFill>
              <a:srgbClr val="EC0B8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848624" y="3090911"/>
            <a:ext cx="5493526" cy="65915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200" b="1" spc="195" dirty="0">
                <a:solidFill>
                  <a:srgbClr val="EC0B8D"/>
                </a:solidFill>
                <a:latin typeface="Franklin Gothic Medium"/>
                <a:cs typeface="Calibri"/>
              </a:rPr>
              <a:t>Active School Week</a:t>
            </a:r>
            <a:endParaRPr lang="en-US">
              <a:solidFill>
                <a:srgbClr val="EC0B8D"/>
              </a:solidFill>
              <a:cs typeface="Calibri"/>
            </a:endParaRPr>
          </a:p>
        </p:txBody>
      </p:sp>
      <p:pic>
        <p:nvPicPr>
          <p:cNvPr id="8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8036634E-9133-4C98-A4C7-502F2D2530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" t="13243" r="-270" b="19459"/>
          <a:stretch/>
        </p:blipFill>
        <p:spPr>
          <a:xfrm>
            <a:off x="344243" y="5764494"/>
            <a:ext cx="986990" cy="675587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B9348CE1-CB79-4211-BA1C-FBABCB636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3671" y="1226313"/>
            <a:ext cx="1734867" cy="173566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6605459" y="6253564"/>
            <a:ext cx="2227580" cy="300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45"/>
              </a:lnSpc>
            </a:pPr>
            <a:r>
              <a:rPr sz="1800" spc="-114" dirty="0">
                <a:solidFill>
                  <a:srgbClr val="164194"/>
                </a:solidFill>
                <a:latin typeface="Trebuchet MS"/>
                <a:cs typeface="Trebuchet MS"/>
                <a:hlinkClick r:id="rId3"/>
              </a:rPr>
              <a:t>www.activeschoolflag.ie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30E88D2F-3F2F-4F7D-809D-684901E91889}"/>
              </a:ext>
            </a:extLst>
          </p:cNvPr>
          <p:cNvSpPr txBox="1">
            <a:spLocks/>
          </p:cNvSpPr>
          <p:nvPr/>
        </p:nvSpPr>
        <p:spPr>
          <a:xfrm>
            <a:off x="1914747" y="5221131"/>
            <a:ext cx="2590146" cy="543097"/>
          </a:xfrm>
          <a:prstGeom prst="rect">
            <a:avLst/>
          </a:prstGeom>
        </p:spPr>
        <p:txBody>
          <a:bodyPr vert="horz" wrap="square" lIns="0" tIns="111125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875"/>
              </a:spcBef>
            </a:pPr>
            <a:r>
              <a:rPr lang="en-US" sz="2800" kern="0" spc="-50" dirty="0">
                <a:solidFill>
                  <a:srgbClr val="243F93"/>
                </a:solidFill>
                <a:latin typeface="Franklin Gothic Medium"/>
                <a:cs typeface="Trebuchet MS"/>
              </a:rPr>
              <a:t>Our #ASW Dates</a:t>
            </a:r>
            <a:r>
              <a:rPr lang="en-US" sz="2800" b="0" kern="0" spc="-140" dirty="0">
                <a:solidFill>
                  <a:srgbClr val="243F93"/>
                </a:solidFill>
                <a:latin typeface="Franklin Gothic Medium"/>
                <a:cs typeface="Trebuchet MS"/>
              </a:rPr>
              <a:t>:</a:t>
            </a:r>
            <a:endParaRPr lang="en-US" sz="2800" b="0" kern="0" spc="-345" dirty="0">
              <a:solidFill>
                <a:srgbClr val="243F93"/>
              </a:solidFill>
              <a:latin typeface="Franklin Gothic Medium"/>
              <a:cs typeface="Trebuchet MS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A108B049-E877-4EC1-A7DE-7E3E2DC62A6A}"/>
              </a:ext>
            </a:extLst>
          </p:cNvPr>
          <p:cNvSpPr txBox="1">
            <a:spLocks/>
          </p:cNvSpPr>
          <p:nvPr/>
        </p:nvSpPr>
        <p:spPr>
          <a:xfrm>
            <a:off x="4502175" y="5221124"/>
            <a:ext cx="3822675" cy="543097"/>
          </a:xfrm>
          <a:prstGeom prst="rect">
            <a:avLst/>
          </a:prstGeom>
          <a:ln>
            <a:solidFill>
              <a:srgbClr val="164194"/>
            </a:solidFill>
          </a:ln>
        </p:spPr>
        <p:txBody>
          <a:bodyPr vert="horz" wrap="square" lIns="0" tIns="111125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875"/>
              </a:spcBef>
            </a:pPr>
            <a:r>
              <a:rPr lang="en-US" sz="2800" i="1" kern="0" spc="-95" dirty="0">
                <a:solidFill>
                  <a:srgbClr val="0094D3"/>
                </a:solidFill>
                <a:latin typeface="Franklin Gothic Medium"/>
              </a:rPr>
              <a:t>13th to 17</a:t>
            </a:r>
            <a:r>
              <a:rPr lang="en-US" sz="2800" i="1" kern="0" spc="-95" baseline="30000" dirty="0">
                <a:solidFill>
                  <a:srgbClr val="0094D3"/>
                </a:solidFill>
                <a:latin typeface="Franklin Gothic Medium"/>
              </a:rPr>
              <a:t>th</a:t>
            </a:r>
            <a:r>
              <a:rPr lang="en-US" sz="2800" i="1" kern="0" spc="-95" dirty="0">
                <a:solidFill>
                  <a:srgbClr val="0094D3"/>
                </a:solidFill>
                <a:latin typeface="Franklin Gothic Medium"/>
              </a:rPr>
              <a:t> June 2022</a:t>
            </a:r>
            <a:endParaRPr lang="en-US" sz="2800" b="0" i="1" kern="0" spc="-95" dirty="0">
              <a:solidFill>
                <a:srgbClr val="0094D3"/>
              </a:solidFill>
              <a:latin typeface="Franklin Gothic Medium"/>
            </a:endParaRPr>
          </a:p>
        </p:txBody>
      </p:sp>
      <p:pic>
        <p:nvPicPr>
          <p:cNvPr id="4" name="Picture 6" descr="Logo&#10;&#10;Description automatically generated">
            <a:extLst>
              <a:ext uri="{FF2B5EF4-FFF2-40B4-BE49-F238E27FC236}">
                <a16:creationId xmlns:a16="http://schemas.microsoft.com/office/drawing/2014/main" id="{FF9DA92C-F423-4E35-B673-F9EFAFFF2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642" y="637185"/>
            <a:ext cx="6621991" cy="433202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6605459" y="6253564"/>
            <a:ext cx="2227580" cy="300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45"/>
              </a:lnSpc>
            </a:pPr>
            <a:r>
              <a:rPr sz="1800" spc="-114" dirty="0">
                <a:solidFill>
                  <a:srgbClr val="164194"/>
                </a:solidFill>
                <a:latin typeface="Trebuchet MS"/>
                <a:cs typeface="Trebuchet MS"/>
                <a:hlinkClick r:id="rId3"/>
              </a:rPr>
              <a:t>www.activeschoolflag.ie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id="{040BF8EB-1DBF-4606-AC1A-A11A8AFD9F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28343" y="353904"/>
            <a:ext cx="5803202" cy="667299"/>
          </a:xfrm>
          <a:prstGeom prst="rect">
            <a:avLst/>
          </a:prstGeom>
        </p:spPr>
        <p:txBody>
          <a:bodyPr vert="horz" wrap="square" lIns="0" tIns="114300" rIns="0" bIns="0" rtlCol="0" anchor="t">
            <a:spAutoFit/>
          </a:bodyPr>
          <a:lstStyle/>
          <a:p>
            <a:pPr marL="12700" marR="5080" algn="ctr">
              <a:lnSpc>
                <a:spcPts val="4250"/>
              </a:lnSpc>
              <a:spcBef>
                <a:spcPts val="900"/>
              </a:spcBef>
            </a:pPr>
            <a:r>
              <a:rPr lang="en-US" spc="155" dirty="0">
                <a:latin typeface="Franklin Gothic Medium"/>
              </a:rPr>
              <a:t>WALKWAY Challenges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E3A76E-3396-964A-B9A1-550ED50634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48" y="1021203"/>
            <a:ext cx="2652582" cy="25538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2FF3F9-FA7F-AE48-9D37-11D77273FD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49" y="1021203"/>
            <a:ext cx="2514600" cy="25538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8D9E95-6A7B-7444-ADA5-C2ACD20384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849" y="1021203"/>
            <a:ext cx="3004377" cy="25538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FBC90D-373B-1B47-8A9E-5C34962290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24" y="3716156"/>
            <a:ext cx="3879850" cy="253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303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93196" y="353904"/>
            <a:ext cx="8437188" cy="65915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pc="270" dirty="0">
                <a:latin typeface="Franklin Gothic Medium"/>
                <a:ea typeface="MS PGothic"/>
              </a:rPr>
              <a:t>Whole School FUN Event</a:t>
            </a:r>
            <a:endParaRPr lang="en-US" dirty="0"/>
          </a:p>
        </p:txBody>
      </p:sp>
      <p:sp>
        <p:nvSpPr>
          <p:cNvPr id="8" name="object 8"/>
          <p:cNvSpPr txBox="1"/>
          <p:nvPr/>
        </p:nvSpPr>
        <p:spPr>
          <a:xfrm>
            <a:off x="6605459" y="6253564"/>
            <a:ext cx="2227580" cy="300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45"/>
              </a:lnSpc>
            </a:pPr>
            <a:r>
              <a:rPr sz="1800" spc="-114" dirty="0">
                <a:solidFill>
                  <a:srgbClr val="164194"/>
                </a:solidFill>
                <a:latin typeface="Trebuchet MS"/>
                <a:cs typeface="Trebuchet MS"/>
                <a:hlinkClick r:id="rId3"/>
              </a:rPr>
              <a:t>www.activeschoolflag.ie</a:t>
            </a:r>
            <a:endParaRPr sz="1800">
              <a:latin typeface="Trebuchet MS"/>
              <a:cs typeface="Trebuchet M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0BD5780-5C8E-184E-925A-047AD67E01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0265602"/>
              </p:ext>
            </p:extLst>
          </p:nvPr>
        </p:nvGraphicFramePr>
        <p:xfrm>
          <a:off x="476250" y="1289050"/>
          <a:ext cx="8205730" cy="48037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7251">
                  <a:extLst>
                    <a:ext uri="{9D8B030D-6E8A-4147-A177-3AD203B41FA5}">
                      <a16:colId xmlns:a16="http://schemas.microsoft.com/office/drawing/2014/main" val="3302602892"/>
                    </a:ext>
                  </a:extLst>
                </a:gridCol>
                <a:gridCol w="1367251">
                  <a:extLst>
                    <a:ext uri="{9D8B030D-6E8A-4147-A177-3AD203B41FA5}">
                      <a16:colId xmlns:a16="http://schemas.microsoft.com/office/drawing/2014/main" val="2216897790"/>
                    </a:ext>
                  </a:extLst>
                </a:gridCol>
                <a:gridCol w="1367807">
                  <a:extLst>
                    <a:ext uri="{9D8B030D-6E8A-4147-A177-3AD203B41FA5}">
                      <a16:colId xmlns:a16="http://schemas.microsoft.com/office/drawing/2014/main" val="550549250"/>
                    </a:ext>
                  </a:extLst>
                </a:gridCol>
                <a:gridCol w="1367807">
                  <a:extLst>
                    <a:ext uri="{9D8B030D-6E8A-4147-A177-3AD203B41FA5}">
                      <a16:colId xmlns:a16="http://schemas.microsoft.com/office/drawing/2014/main" val="3208563045"/>
                    </a:ext>
                  </a:extLst>
                </a:gridCol>
                <a:gridCol w="1367807">
                  <a:extLst>
                    <a:ext uri="{9D8B030D-6E8A-4147-A177-3AD203B41FA5}">
                      <a16:colId xmlns:a16="http://schemas.microsoft.com/office/drawing/2014/main" val="969588142"/>
                    </a:ext>
                  </a:extLst>
                </a:gridCol>
                <a:gridCol w="1367807">
                  <a:extLst>
                    <a:ext uri="{9D8B030D-6E8A-4147-A177-3AD203B41FA5}">
                      <a16:colId xmlns:a16="http://schemas.microsoft.com/office/drawing/2014/main" val="4096919705"/>
                    </a:ext>
                  </a:extLst>
                </a:gridCol>
              </a:tblGrid>
              <a:tr h="5289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200">
                          <a:ln>
                            <a:noFill/>
                          </a:ln>
                          <a:effectLst>
                            <a:outerShdw blurRad="38100" dist="25400" dir="5400000" algn="ctr">
                              <a:srgbClr val="6E747A">
                                <a:alpha val="43000"/>
                              </a:srgbClr>
                            </a:outerShdw>
                          </a:effectLst>
                        </a:rPr>
                        <a:t>Active Schools Week 2022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200">
                          <a:effectLst/>
                        </a:rPr>
                        <a:t>Monday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200">
                          <a:effectLst/>
                        </a:rPr>
                        <a:t>Tuesday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200">
                          <a:effectLst/>
                        </a:rPr>
                        <a:t>Wednesday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200">
                          <a:effectLst/>
                        </a:rPr>
                        <a:t>Thursday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200">
                          <a:effectLst/>
                        </a:rPr>
                        <a:t>Friday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extLst>
                  <a:ext uri="{0D108BD9-81ED-4DB2-BD59-A6C34878D82A}">
                    <a16:rowId xmlns:a16="http://schemas.microsoft.com/office/drawing/2014/main" val="3546504371"/>
                  </a:ext>
                </a:extLst>
              </a:tr>
              <a:tr h="5289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9.00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Hula Fun – 6</a:t>
                      </a:r>
                      <a:r>
                        <a:rPr lang="en-IE" sz="1000" baseline="30000">
                          <a:effectLst/>
                        </a:rPr>
                        <a:t>th</a:t>
                      </a:r>
                      <a:r>
                        <a:rPr lang="en-IE" sz="1000">
                          <a:effectLst/>
                        </a:rPr>
                        <a:t> B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Forde Fitness – 6</a:t>
                      </a:r>
                      <a:r>
                        <a:rPr lang="en-IE" sz="1000" baseline="30000">
                          <a:effectLst/>
                        </a:rPr>
                        <a:t>th</a:t>
                      </a:r>
                      <a:r>
                        <a:rPr lang="en-IE" sz="1000">
                          <a:effectLst/>
                        </a:rPr>
                        <a:t> A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Basketball 6</a:t>
                      </a:r>
                      <a:r>
                        <a:rPr lang="en-IE" sz="1000" baseline="30000">
                          <a:effectLst/>
                        </a:rPr>
                        <a:t>th</a:t>
                      </a:r>
                      <a:r>
                        <a:rPr lang="en-IE" sz="1000">
                          <a:effectLst/>
                        </a:rPr>
                        <a:t> B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A.S. Walkway 6</a:t>
                      </a:r>
                      <a:r>
                        <a:rPr lang="en-IE" sz="1000" baseline="30000">
                          <a:effectLst/>
                        </a:rPr>
                        <a:t>th</a:t>
                      </a:r>
                      <a:r>
                        <a:rPr lang="en-IE" sz="1000">
                          <a:effectLst/>
                        </a:rPr>
                        <a:t> A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***5</a:t>
                      </a:r>
                      <a:r>
                        <a:rPr lang="en-IE" sz="1000" baseline="30000">
                          <a:effectLst/>
                        </a:rPr>
                        <a:t>th</a:t>
                      </a:r>
                      <a:r>
                        <a:rPr lang="en-IE" sz="1000">
                          <a:effectLst/>
                        </a:rPr>
                        <a:t> &amp; 6</a:t>
                      </a:r>
                      <a:r>
                        <a:rPr lang="en-IE" sz="1000" baseline="30000">
                          <a:effectLst/>
                        </a:rPr>
                        <a:t>th</a:t>
                      </a:r>
                      <a:r>
                        <a:rPr lang="en-IE" sz="1000">
                          <a:effectLst/>
                        </a:rPr>
                        <a:t> on Tour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Golf 6</a:t>
                      </a:r>
                      <a:r>
                        <a:rPr lang="en-IE" sz="1000" baseline="30000">
                          <a:effectLst/>
                        </a:rPr>
                        <a:t>th</a:t>
                      </a:r>
                      <a:r>
                        <a:rPr lang="en-IE" sz="1000">
                          <a:effectLst/>
                        </a:rPr>
                        <a:t> B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Pickleball 6</a:t>
                      </a:r>
                      <a:r>
                        <a:rPr lang="en-IE" sz="1000" baseline="30000">
                          <a:effectLst/>
                        </a:rPr>
                        <a:t>th</a:t>
                      </a:r>
                      <a:r>
                        <a:rPr lang="en-IE" sz="1000">
                          <a:effectLst/>
                        </a:rPr>
                        <a:t>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 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Sports Day!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extLst>
                  <a:ext uri="{0D108BD9-81ED-4DB2-BD59-A6C34878D82A}">
                    <a16:rowId xmlns:a16="http://schemas.microsoft.com/office/drawing/2014/main" val="409925185"/>
                  </a:ext>
                </a:extLst>
              </a:tr>
              <a:tr h="5507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9.30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Hula Fun – S.I.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Forde Fitness – 5th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Basketball S.I.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A.S. Walkway 5th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Yoga 1</a:t>
                      </a:r>
                      <a:r>
                        <a:rPr lang="en-IE" sz="1000" baseline="30000">
                          <a:effectLst/>
                        </a:rPr>
                        <a:t>st (Hall)</a:t>
                      </a:r>
                      <a:endParaRPr lang="en-IE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Tennis J.I.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Golf S.I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Pickleball 5th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 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extLst>
                  <a:ext uri="{0D108BD9-81ED-4DB2-BD59-A6C34878D82A}">
                    <a16:rowId xmlns:a16="http://schemas.microsoft.com/office/drawing/2014/main" val="3093109944"/>
                  </a:ext>
                </a:extLst>
              </a:tr>
              <a:tr h="5289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10.00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Hula Fun – 1</a:t>
                      </a:r>
                      <a:r>
                        <a:rPr lang="en-IE" sz="1000" baseline="30000">
                          <a:effectLst/>
                        </a:rPr>
                        <a:t>st</a:t>
                      </a:r>
                      <a:endParaRPr lang="en-IE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Forde Fitness – J.I.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Basketball 1</a:t>
                      </a:r>
                      <a:r>
                        <a:rPr lang="en-IE" sz="1000" baseline="30000">
                          <a:effectLst/>
                        </a:rPr>
                        <a:t>st</a:t>
                      </a:r>
                      <a:endParaRPr lang="en-IE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A.S. Walkway J.I.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Yoga 4</a:t>
                      </a:r>
                      <a:r>
                        <a:rPr lang="en-IE" sz="1000" baseline="30000">
                          <a:effectLst/>
                        </a:rPr>
                        <a:t>th(Hall)</a:t>
                      </a:r>
                      <a:endParaRPr lang="en-IE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Tennis S.I.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 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Golf 1</a:t>
                      </a:r>
                      <a:r>
                        <a:rPr lang="en-IE" sz="1000" baseline="30000">
                          <a:effectLst/>
                        </a:rPr>
                        <a:t>st</a:t>
                      </a:r>
                      <a:endParaRPr lang="en-IE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Pickleball J.I.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 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extLst>
                  <a:ext uri="{0D108BD9-81ED-4DB2-BD59-A6C34878D82A}">
                    <a16:rowId xmlns:a16="http://schemas.microsoft.com/office/drawing/2014/main" val="2735515914"/>
                  </a:ext>
                </a:extLst>
              </a:tr>
              <a:tr h="5289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11.00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Hula Fun – 2</a:t>
                      </a:r>
                      <a:r>
                        <a:rPr lang="en-IE" sz="1000" baseline="30000">
                          <a:effectLst/>
                        </a:rPr>
                        <a:t>nd</a:t>
                      </a:r>
                      <a:r>
                        <a:rPr lang="en-IE" sz="1000">
                          <a:effectLst/>
                        </a:rPr>
                        <a:t>/3</a:t>
                      </a:r>
                      <a:r>
                        <a:rPr lang="en-IE" sz="1000" baseline="30000">
                          <a:effectLst/>
                        </a:rPr>
                        <a:t>rd</a:t>
                      </a:r>
                      <a:endParaRPr lang="en-IE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Forde Fitness – 1st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Basketball 2</a:t>
                      </a:r>
                      <a:r>
                        <a:rPr lang="en-IE" sz="1000" baseline="30000">
                          <a:effectLst/>
                        </a:rPr>
                        <a:t>nd</a:t>
                      </a:r>
                      <a:r>
                        <a:rPr lang="en-IE" sz="1000">
                          <a:effectLst/>
                        </a:rPr>
                        <a:t>/3</a:t>
                      </a:r>
                      <a:r>
                        <a:rPr lang="en-IE" sz="1000" baseline="30000">
                          <a:effectLst/>
                        </a:rPr>
                        <a:t>rd</a:t>
                      </a:r>
                      <a:endParaRPr lang="en-IE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A.S. Walkway 1st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Yoga J.I.(Hall)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Tennis 1st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Golf 2</a:t>
                      </a:r>
                      <a:r>
                        <a:rPr lang="en-IE" sz="1000" baseline="30000">
                          <a:effectLst/>
                        </a:rPr>
                        <a:t>nd</a:t>
                      </a:r>
                      <a:r>
                        <a:rPr lang="en-IE" sz="1000">
                          <a:effectLst/>
                        </a:rPr>
                        <a:t>/3</a:t>
                      </a:r>
                      <a:r>
                        <a:rPr lang="en-IE" sz="1000" baseline="30000">
                          <a:effectLst/>
                        </a:rPr>
                        <a:t>rd</a:t>
                      </a:r>
                      <a:endParaRPr lang="en-IE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Pickleball 1st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 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extLst>
                  <a:ext uri="{0D108BD9-81ED-4DB2-BD59-A6C34878D82A}">
                    <a16:rowId xmlns:a16="http://schemas.microsoft.com/office/drawing/2014/main" val="1521521280"/>
                  </a:ext>
                </a:extLst>
              </a:tr>
              <a:tr h="5289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11.30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Hula Fun – J.I.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Forde Fitness – S.I.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Basketball J.I.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A.S. Walkway S.I.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Yoga S.I. (Hall)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Tennis 2</a:t>
                      </a:r>
                      <a:r>
                        <a:rPr lang="en-IE" sz="1000" baseline="30000">
                          <a:effectLst/>
                        </a:rPr>
                        <a:t>nd</a:t>
                      </a:r>
                      <a:r>
                        <a:rPr lang="en-IE" sz="1000">
                          <a:effectLst/>
                        </a:rPr>
                        <a:t>/3rd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Golf J.I.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Pickleball S.I.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 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extLst>
                  <a:ext uri="{0D108BD9-81ED-4DB2-BD59-A6C34878D82A}">
                    <a16:rowId xmlns:a16="http://schemas.microsoft.com/office/drawing/2014/main" val="1353633484"/>
                  </a:ext>
                </a:extLst>
              </a:tr>
              <a:tr h="5507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1.00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Hula Fun – 4th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Forde Fitness – 2</a:t>
                      </a:r>
                      <a:r>
                        <a:rPr lang="en-IE" sz="1000" baseline="30000">
                          <a:effectLst/>
                        </a:rPr>
                        <a:t>nd</a:t>
                      </a:r>
                      <a:r>
                        <a:rPr lang="en-IE" sz="1000">
                          <a:effectLst/>
                        </a:rPr>
                        <a:t>/3rd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Basketball 4</a:t>
                      </a:r>
                      <a:r>
                        <a:rPr lang="en-IE" sz="1000" baseline="30000">
                          <a:effectLst/>
                        </a:rPr>
                        <a:t>th</a:t>
                      </a:r>
                      <a:endParaRPr lang="en-IE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A.S. Walkway 2</a:t>
                      </a:r>
                      <a:r>
                        <a:rPr lang="en-IE" sz="1000" baseline="30000">
                          <a:effectLst/>
                        </a:rPr>
                        <a:t>nd</a:t>
                      </a:r>
                      <a:r>
                        <a:rPr lang="en-IE" sz="1000">
                          <a:effectLst/>
                        </a:rPr>
                        <a:t>/3rd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Yoga 2</a:t>
                      </a:r>
                      <a:r>
                        <a:rPr lang="en-IE" sz="1000" baseline="30000">
                          <a:effectLst/>
                        </a:rPr>
                        <a:t>nd</a:t>
                      </a:r>
                      <a:r>
                        <a:rPr lang="en-IE" sz="1000">
                          <a:effectLst/>
                        </a:rPr>
                        <a:t>/3</a:t>
                      </a:r>
                      <a:r>
                        <a:rPr lang="en-IE" sz="1000" baseline="30000">
                          <a:effectLst/>
                        </a:rPr>
                        <a:t>rd  (Hall)</a:t>
                      </a:r>
                      <a:endParaRPr lang="en-IE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Tennis 4th*</a:t>
                      </a:r>
                      <a:r>
                        <a:rPr lang="en-IE" sz="1000" u="sng">
                          <a:effectLst/>
                        </a:rPr>
                        <a:t>12pm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Golf 4</a:t>
                      </a:r>
                      <a:r>
                        <a:rPr lang="en-IE" sz="1000" baseline="30000">
                          <a:effectLst/>
                        </a:rPr>
                        <a:t>th</a:t>
                      </a:r>
                      <a:endParaRPr lang="en-IE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Pickleball 2</a:t>
                      </a:r>
                      <a:r>
                        <a:rPr lang="en-IE" sz="1000" baseline="30000">
                          <a:effectLst/>
                        </a:rPr>
                        <a:t>nd</a:t>
                      </a:r>
                      <a:r>
                        <a:rPr lang="en-IE" sz="1000">
                          <a:effectLst/>
                        </a:rPr>
                        <a:t>/3rd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 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extLst>
                  <a:ext uri="{0D108BD9-81ED-4DB2-BD59-A6C34878D82A}">
                    <a16:rowId xmlns:a16="http://schemas.microsoft.com/office/drawing/2014/main" val="3613785889"/>
                  </a:ext>
                </a:extLst>
              </a:tr>
              <a:tr h="5289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1.30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Hula Fun – 6</a:t>
                      </a:r>
                      <a:r>
                        <a:rPr lang="en-IE" sz="1000" baseline="30000">
                          <a:effectLst/>
                        </a:rPr>
                        <a:t>th</a:t>
                      </a:r>
                      <a:r>
                        <a:rPr lang="en-IE" sz="1000">
                          <a:effectLst/>
                        </a:rPr>
                        <a:t>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Forde Fitness – 6</a:t>
                      </a:r>
                      <a:r>
                        <a:rPr lang="en-IE" sz="1000" baseline="30000">
                          <a:effectLst/>
                        </a:rPr>
                        <a:t>th</a:t>
                      </a:r>
                      <a:r>
                        <a:rPr lang="en-IE" sz="1000">
                          <a:effectLst/>
                        </a:rPr>
                        <a:t> B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Basketball 6</a:t>
                      </a:r>
                      <a:r>
                        <a:rPr lang="en-IE" sz="1000" baseline="30000">
                          <a:effectLst/>
                        </a:rPr>
                        <a:t>th</a:t>
                      </a:r>
                      <a:r>
                        <a:rPr lang="en-IE" sz="1000">
                          <a:effectLst/>
                        </a:rPr>
                        <a:t>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A.S. Walkway 6</a:t>
                      </a:r>
                      <a:r>
                        <a:rPr lang="en-IE" sz="1000" baseline="30000">
                          <a:effectLst/>
                        </a:rPr>
                        <a:t>th</a:t>
                      </a:r>
                      <a:r>
                        <a:rPr lang="en-IE" sz="1000">
                          <a:effectLst/>
                        </a:rPr>
                        <a:t> B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 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Golf 6</a:t>
                      </a:r>
                      <a:r>
                        <a:rPr lang="en-IE" sz="1000" baseline="30000">
                          <a:effectLst/>
                        </a:rPr>
                        <a:t>th</a:t>
                      </a:r>
                      <a:r>
                        <a:rPr lang="en-IE" sz="1000">
                          <a:effectLst/>
                        </a:rPr>
                        <a:t>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Pickleball 6</a:t>
                      </a:r>
                      <a:r>
                        <a:rPr lang="en-IE" sz="1000" baseline="30000">
                          <a:effectLst/>
                        </a:rPr>
                        <a:t>th</a:t>
                      </a:r>
                      <a:r>
                        <a:rPr lang="en-IE" sz="1000">
                          <a:effectLst/>
                        </a:rPr>
                        <a:t> B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 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extLst>
                  <a:ext uri="{0D108BD9-81ED-4DB2-BD59-A6C34878D82A}">
                    <a16:rowId xmlns:a16="http://schemas.microsoft.com/office/drawing/2014/main" val="3509846706"/>
                  </a:ext>
                </a:extLst>
              </a:tr>
              <a:tr h="5289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2.00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Hula Fun – 5th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Forde Fitness – 4th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Basketball 5</a:t>
                      </a:r>
                      <a:r>
                        <a:rPr lang="en-IE" sz="1000" baseline="30000">
                          <a:effectLst/>
                        </a:rPr>
                        <a:t>th</a:t>
                      </a:r>
                      <a:endParaRPr lang="en-IE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A.S. Walkway 4th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 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Golf 5</a:t>
                      </a:r>
                      <a:r>
                        <a:rPr lang="en-IE" sz="1000" baseline="30000">
                          <a:effectLst/>
                        </a:rPr>
                        <a:t>th</a:t>
                      </a:r>
                      <a:endParaRPr lang="en-IE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Pickleball 4th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 dirty="0">
                          <a:effectLst/>
                        </a:rPr>
                        <a:t> </a:t>
                      </a:r>
                      <a:endParaRPr lang="en-I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extLst>
                  <a:ext uri="{0D108BD9-81ED-4DB2-BD59-A6C34878D82A}">
                    <a16:rowId xmlns:a16="http://schemas.microsoft.com/office/drawing/2014/main" val="361254605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6605459" y="6253564"/>
            <a:ext cx="2227580" cy="300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45"/>
              </a:lnSpc>
            </a:pPr>
            <a:r>
              <a:rPr sz="1800" spc="-114" dirty="0">
                <a:solidFill>
                  <a:srgbClr val="164194"/>
                </a:solidFill>
                <a:latin typeface="Trebuchet MS"/>
                <a:cs typeface="Trebuchet MS"/>
                <a:hlinkClick r:id="rId3"/>
              </a:rPr>
              <a:t>www.activeschoolflag.ie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4" name="object 7">
            <a:extLst>
              <a:ext uri="{FF2B5EF4-FFF2-40B4-BE49-F238E27FC236}">
                <a16:creationId xmlns:a16="http://schemas.microsoft.com/office/drawing/2014/main" id="{7EDD7EA6-49ED-46F9-9073-2040875AAF6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98993" y="353904"/>
            <a:ext cx="7587786" cy="667299"/>
          </a:xfrm>
          <a:prstGeom prst="rect">
            <a:avLst/>
          </a:prstGeom>
        </p:spPr>
        <p:txBody>
          <a:bodyPr vert="horz" wrap="square" lIns="0" tIns="114300" rIns="0" bIns="0" rtlCol="0" anchor="t">
            <a:spAutoFit/>
          </a:bodyPr>
          <a:lstStyle/>
          <a:p>
            <a:pPr marL="12700" marR="5080" algn="ctr">
              <a:lnSpc>
                <a:spcPts val="4250"/>
              </a:lnSpc>
              <a:spcBef>
                <a:spcPts val="900"/>
              </a:spcBef>
            </a:pPr>
            <a:r>
              <a:rPr lang="en-US" spc="155" dirty="0">
                <a:latin typeface="Franklin Gothic Medium"/>
              </a:rPr>
              <a:t>#ASW Week Timetable 2022</a:t>
            </a:r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0C73434-97D0-3A4B-A995-A517FA7FB267}"/>
              </a:ext>
            </a:extLst>
          </p:cNvPr>
          <p:cNvGraphicFramePr>
            <a:graphicFrameLocks noGrp="1"/>
          </p:cNvGraphicFramePr>
          <p:nvPr/>
        </p:nvGraphicFramePr>
        <p:xfrm>
          <a:off x="500120" y="1574800"/>
          <a:ext cx="8181860" cy="45180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3274">
                  <a:extLst>
                    <a:ext uri="{9D8B030D-6E8A-4147-A177-3AD203B41FA5}">
                      <a16:colId xmlns:a16="http://schemas.microsoft.com/office/drawing/2014/main" val="4047145355"/>
                    </a:ext>
                  </a:extLst>
                </a:gridCol>
                <a:gridCol w="1363274">
                  <a:extLst>
                    <a:ext uri="{9D8B030D-6E8A-4147-A177-3AD203B41FA5}">
                      <a16:colId xmlns:a16="http://schemas.microsoft.com/office/drawing/2014/main" val="1531727556"/>
                    </a:ext>
                  </a:extLst>
                </a:gridCol>
                <a:gridCol w="1363828">
                  <a:extLst>
                    <a:ext uri="{9D8B030D-6E8A-4147-A177-3AD203B41FA5}">
                      <a16:colId xmlns:a16="http://schemas.microsoft.com/office/drawing/2014/main" val="689602135"/>
                    </a:ext>
                  </a:extLst>
                </a:gridCol>
                <a:gridCol w="1363828">
                  <a:extLst>
                    <a:ext uri="{9D8B030D-6E8A-4147-A177-3AD203B41FA5}">
                      <a16:colId xmlns:a16="http://schemas.microsoft.com/office/drawing/2014/main" val="3671127951"/>
                    </a:ext>
                  </a:extLst>
                </a:gridCol>
                <a:gridCol w="1363828">
                  <a:extLst>
                    <a:ext uri="{9D8B030D-6E8A-4147-A177-3AD203B41FA5}">
                      <a16:colId xmlns:a16="http://schemas.microsoft.com/office/drawing/2014/main" val="1719218105"/>
                    </a:ext>
                  </a:extLst>
                </a:gridCol>
                <a:gridCol w="1363828">
                  <a:extLst>
                    <a:ext uri="{9D8B030D-6E8A-4147-A177-3AD203B41FA5}">
                      <a16:colId xmlns:a16="http://schemas.microsoft.com/office/drawing/2014/main" val="4013384151"/>
                    </a:ext>
                  </a:extLst>
                </a:gridCol>
              </a:tblGrid>
              <a:tr h="4974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200">
                          <a:ln>
                            <a:noFill/>
                          </a:ln>
                          <a:effectLst>
                            <a:outerShdw blurRad="38100" dist="25400" dir="5400000" algn="ctr">
                              <a:srgbClr val="6E747A">
                                <a:alpha val="43000"/>
                              </a:srgbClr>
                            </a:outerShdw>
                          </a:effectLst>
                        </a:rPr>
                        <a:t>Active Schools Week 2022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200">
                          <a:effectLst/>
                        </a:rPr>
                        <a:t>Monday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200">
                          <a:effectLst/>
                        </a:rPr>
                        <a:t>Tuesday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200">
                          <a:effectLst/>
                        </a:rPr>
                        <a:t>Wednesday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200">
                          <a:effectLst/>
                        </a:rPr>
                        <a:t>Thursday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200">
                          <a:effectLst/>
                        </a:rPr>
                        <a:t>Friday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extLst>
                  <a:ext uri="{0D108BD9-81ED-4DB2-BD59-A6C34878D82A}">
                    <a16:rowId xmlns:a16="http://schemas.microsoft.com/office/drawing/2014/main" val="1277347951"/>
                  </a:ext>
                </a:extLst>
              </a:tr>
              <a:tr h="4974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9.00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Hula Fun – 6</a:t>
                      </a:r>
                      <a:r>
                        <a:rPr lang="en-IE" sz="1000" baseline="30000">
                          <a:effectLst/>
                        </a:rPr>
                        <a:t>th</a:t>
                      </a:r>
                      <a:r>
                        <a:rPr lang="en-IE" sz="1000">
                          <a:effectLst/>
                        </a:rPr>
                        <a:t> B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Forde Fitness – 6</a:t>
                      </a:r>
                      <a:r>
                        <a:rPr lang="en-IE" sz="1000" baseline="30000">
                          <a:effectLst/>
                        </a:rPr>
                        <a:t>th</a:t>
                      </a:r>
                      <a:r>
                        <a:rPr lang="en-IE" sz="1000">
                          <a:effectLst/>
                        </a:rPr>
                        <a:t> A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Basketball 6</a:t>
                      </a:r>
                      <a:r>
                        <a:rPr lang="en-IE" sz="1000" baseline="30000">
                          <a:effectLst/>
                        </a:rPr>
                        <a:t>th</a:t>
                      </a:r>
                      <a:r>
                        <a:rPr lang="en-IE" sz="1000">
                          <a:effectLst/>
                        </a:rPr>
                        <a:t> B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A.S. Walkway 6</a:t>
                      </a:r>
                      <a:r>
                        <a:rPr lang="en-IE" sz="1000" baseline="30000">
                          <a:effectLst/>
                        </a:rPr>
                        <a:t>th</a:t>
                      </a:r>
                      <a:r>
                        <a:rPr lang="en-IE" sz="1000">
                          <a:effectLst/>
                        </a:rPr>
                        <a:t> A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***5</a:t>
                      </a:r>
                      <a:r>
                        <a:rPr lang="en-IE" sz="1000" baseline="30000">
                          <a:effectLst/>
                        </a:rPr>
                        <a:t>th</a:t>
                      </a:r>
                      <a:r>
                        <a:rPr lang="en-IE" sz="1000">
                          <a:effectLst/>
                        </a:rPr>
                        <a:t> &amp; 6</a:t>
                      </a:r>
                      <a:r>
                        <a:rPr lang="en-IE" sz="1000" baseline="30000">
                          <a:effectLst/>
                        </a:rPr>
                        <a:t>th</a:t>
                      </a:r>
                      <a:r>
                        <a:rPr lang="en-IE" sz="1000">
                          <a:effectLst/>
                        </a:rPr>
                        <a:t> on Tour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Golf 6</a:t>
                      </a:r>
                      <a:r>
                        <a:rPr lang="en-IE" sz="1000" baseline="30000">
                          <a:effectLst/>
                        </a:rPr>
                        <a:t>th</a:t>
                      </a:r>
                      <a:r>
                        <a:rPr lang="en-IE" sz="1000">
                          <a:effectLst/>
                        </a:rPr>
                        <a:t> B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Pickleball 6</a:t>
                      </a:r>
                      <a:r>
                        <a:rPr lang="en-IE" sz="1000" baseline="30000">
                          <a:effectLst/>
                        </a:rPr>
                        <a:t>th</a:t>
                      </a:r>
                      <a:r>
                        <a:rPr lang="en-IE" sz="1000">
                          <a:effectLst/>
                        </a:rPr>
                        <a:t>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 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Sports Day!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extLst>
                  <a:ext uri="{0D108BD9-81ED-4DB2-BD59-A6C34878D82A}">
                    <a16:rowId xmlns:a16="http://schemas.microsoft.com/office/drawing/2014/main" val="3871661243"/>
                  </a:ext>
                </a:extLst>
              </a:tr>
              <a:tr h="5179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9.30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Hula Fun – S.I.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Forde Fitness – 5th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Basketball S.I.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A.S. Walkway 5th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Yoga 1</a:t>
                      </a:r>
                      <a:r>
                        <a:rPr lang="en-IE" sz="1000" baseline="30000">
                          <a:effectLst/>
                        </a:rPr>
                        <a:t>st (Hall)</a:t>
                      </a:r>
                      <a:endParaRPr lang="en-IE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Tennis J.I.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Golf S.I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Pickleball 5th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 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extLst>
                  <a:ext uri="{0D108BD9-81ED-4DB2-BD59-A6C34878D82A}">
                    <a16:rowId xmlns:a16="http://schemas.microsoft.com/office/drawing/2014/main" val="2740311085"/>
                  </a:ext>
                </a:extLst>
              </a:tr>
              <a:tr h="4974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10.00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Hula Fun – 1</a:t>
                      </a:r>
                      <a:r>
                        <a:rPr lang="en-IE" sz="1000" baseline="30000">
                          <a:effectLst/>
                        </a:rPr>
                        <a:t>st</a:t>
                      </a:r>
                      <a:endParaRPr lang="en-IE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Forde Fitness – J.I.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Basketball 1</a:t>
                      </a:r>
                      <a:r>
                        <a:rPr lang="en-IE" sz="1000" baseline="30000">
                          <a:effectLst/>
                        </a:rPr>
                        <a:t>st</a:t>
                      </a:r>
                      <a:endParaRPr lang="en-IE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A.S. Walkway J.I.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Yoga 4</a:t>
                      </a:r>
                      <a:r>
                        <a:rPr lang="en-IE" sz="1000" baseline="30000">
                          <a:effectLst/>
                        </a:rPr>
                        <a:t>th(Hall)</a:t>
                      </a:r>
                      <a:endParaRPr lang="en-IE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Tennis S.I.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 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Golf 1</a:t>
                      </a:r>
                      <a:r>
                        <a:rPr lang="en-IE" sz="1000" baseline="30000">
                          <a:effectLst/>
                        </a:rPr>
                        <a:t>st</a:t>
                      </a:r>
                      <a:endParaRPr lang="en-IE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Pickleball J.I.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 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extLst>
                  <a:ext uri="{0D108BD9-81ED-4DB2-BD59-A6C34878D82A}">
                    <a16:rowId xmlns:a16="http://schemas.microsoft.com/office/drawing/2014/main" val="691025563"/>
                  </a:ext>
                </a:extLst>
              </a:tr>
              <a:tr h="4974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11.00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Hula Fun – 2</a:t>
                      </a:r>
                      <a:r>
                        <a:rPr lang="en-IE" sz="1000" baseline="30000">
                          <a:effectLst/>
                        </a:rPr>
                        <a:t>nd</a:t>
                      </a:r>
                      <a:r>
                        <a:rPr lang="en-IE" sz="1000">
                          <a:effectLst/>
                        </a:rPr>
                        <a:t>/3</a:t>
                      </a:r>
                      <a:r>
                        <a:rPr lang="en-IE" sz="1000" baseline="30000">
                          <a:effectLst/>
                        </a:rPr>
                        <a:t>rd</a:t>
                      </a:r>
                      <a:endParaRPr lang="en-IE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Forde Fitness – 1st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Basketball 2</a:t>
                      </a:r>
                      <a:r>
                        <a:rPr lang="en-IE" sz="1000" baseline="30000">
                          <a:effectLst/>
                        </a:rPr>
                        <a:t>nd</a:t>
                      </a:r>
                      <a:r>
                        <a:rPr lang="en-IE" sz="1000">
                          <a:effectLst/>
                        </a:rPr>
                        <a:t>/3</a:t>
                      </a:r>
                      <a:r>
                        <a:rPr lang="en-IE" sz="1000" baseline="30000">
                          <a:effectLst/>
                        </a:rPr>
                        <a:t>rd</a:t>
                      </a:r>
                      <a:endParaRPr lang="en-IE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A.S. Walkway 1st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Yoga J.I.(Hall)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Tennis 1st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Golf 2</a:t>
                      </a:r>
                      <a:r>
                        <a:rPr lang="en-IE" sz="1000" baseline="30000">
                          <a:effectLst/>
                        </a:rPr>
                        <a:t>nd</a:t>
                      </a:r>
                      <a:r>
                        <a:rPr lang="en-IE" sz="1000">
                          <a:effectLst/>
                        </a:rPr>
                        <a:t>/3</a:t>
                      </a:r>
                      <a:r>
                        <a:rPr lang="en-IE" sz="1000" baseline="30000">
                          <a:effectLst/>
                        </a:rPr>
                        <a:t>rd</a:t>
                      </a:r>
                      <a:endParaRPr lang="en-IE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Pickleball 1st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 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extLst>
                  <a:ext uri="{0D108BD9-81ED-4DB2-BD59-A6C34878D82A}">
                    <a16:rowId xmlns:a16="http://schemas.microsoft.com/office/drawing/2014/main" val="3974509979"/>
                  </a:ext>
                </a:extLst>
              </a:tr>
              <a:tr h="4974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11.30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Hula Fun – J.I.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Forde Fitness – S.I.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Basketball J.I.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A.S. Walkway S.I.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Yoga S.I. (Hall)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Tennis 2</a:t>
                      </a:r>
                      <a:r>
                        <a:rPr lang="en-IE" sz="1000" baseline="30000">
                          <a:effectLst/>
                        </a:rPr>
                        <a:t>nd</a:t>
                      </a:r>
                      <a:r>
                        <a:rPr lang="en-IE" sz="1000">
                          <a:effectLst/>
                        </a:rPr>
                        <a:t>/3rd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Golf J.I.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Pickleball S.I.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 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extLst>
                  <a:ext uri="{0D108BD9-81ED-4DB2-BD59-A6C34878D82A}">
                    <a16:rowId xmlns:a16="http://schemas.microsoft.com/office/drawing/2014/main" val="1033588504"/>
                  </a:ext>
                </a:extLst>
              </a:tr>
              <a:tr h="5179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1.00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Hula Fun – 4th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Forde Fitness – 2</a:t>
                      </a:r>
                      <a:r>
                        <a:rPr lang="en-IE" sz="1000" baseline="30000">
                          <a:effectLst/>
                        </a:rPr>
                        <a:t>nd</a:t>
                      </a:r>
                      <a:r>
                        <a:rPr lang="en-IE" sz="1000">
                          <a:effectLst/>
                        </a:rPr>
                        <a:t>/3rd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Basketball 4</a:t>
                      </a:r>
                      <a:r>
                        <a:rPr lang="en-IE" sz="1000" baseline="30000">
                          <a:effectLst/>
                        </a:rPr>
                        <a:t>th</a:t>
                      </a:r>
                      <a:endParaRPr lang="en-IE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A.S. Walkway 2</a:t>
                      </a:r>
                      <a:r>
                        <a:rPr lang="en-IE" sz="1000" baseline="30000">
                          <a:effectLst/>
                        </a:rPr>
                        <a:t>nd</a:t>
                      </a:r>
                      <a:r>
                        <a:rPr lang="en-IE" sz="1000">
                          <a:effectLst/>
                        </a:rPr>
                        <a:t>/3rd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Yoga 2</a:t>
                      </a:r>
                      <a:r>
                        <a:rPr lang="en-IE" sz="1000" baseline="30000">
                          <a:effectLst/>
                        </a:rPr>
                        <a:t>nd</a:t>
                      </a:r>
                      <a:r>
                        <a:rPr lang="en-IE" sz="1000">
                          <a:effectLst/>
                        </a:rPr>
                        <a:t>/3</a:t>
                      </a:r>
                      <a:r>
                        <a:rPr lang="en-IE" sz="1000" baseline="30000">
                          <a:effectLst/>
                        </a:rPr>
                        <a:t>rd  (Hall)</a:t>
                      </a:r>
                      <a:endParaRPr lang="en-IE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Tennis 4th*</a:t>
                      </a:r>
                      <a:r>
                        <a:rPr lang="en-IE" sz="1000" u="sng">
                          <a:effectLst/>
                        </a:rPr>
                        <a:t>12pm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Golf 4</a:t>
                      </a:r>
                      <a:r>
                        <a:rPr lang="en-IE" sz="1000" baseline="30000">
                          <a:effectLst/>
                        </a:rPr>
                        <a:t>th</a:t>
                      </a:r>
                      <a:endParaRPr lang="en-IE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Pickleball 2</a:t>
                      </a:r>
                      <a:r>
                        <a:rPr lang="en-IE" sz="1000" baseline="30000">
                          <a:effectLst/>
                        </a:rPr>
                        <a:t>nd</a:t>
                      </a:r>
                      <a:r>
                        <a:rPr lang="en-IE" sz="1000">
                          <a:effectLst/>
                        </a:rPr>
                        <a:t>/3rd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 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extLst>
                  <a:ext uri="{0D108BD9-81ED-4DB2-BD59-A6C34878D82A}">
                    <a16:rowId xmlns:a16="http://schemas.microsoft.com/office/drawing/2014/main" val="1980261849"/>
                  </a:ext>
                </a:extLst>
              </a:tr>
              <a:tr h="4974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1.30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Hula Fun – 6</a:t>
                      </a:r>
                      <a:r>
                        <a:rPr lang="en-IE" sz="1000" baseline="30000">
                          <a:effectLst/>
                        </a:rPr>
                        <a:t>th</a:t>
                      </a:r>
                      <a:r>
                        <a:rPr lang="en-IE" sz="1000">
                          <a:effectLst/>
                        </a:rPr>
                        <a:t>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Forde Fitness – 6</a:t>
                      </a:r>
                      <a:r>
                        <a:rPr lang="en-IE" sz="1000" baseline="30000">
                          <a:effectLst/>
                        </a:rPr>
                        <a:t>th</a:t>
                      </a:r>
                      <a:r>
                        <a:rPr lang="en-IE" sz="1000">
                          <a:effectLst/>
                        </a:rPr>
                        <a:t> B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Basketball 6</a:t>
                      </a:r>
                      <a:r>
                        <a:rPr lang="en-IE" sz="1000" baseline="30000">
                          <a:effectLst/>
                        </a:rPr>
                        <a:t>th</a:t>
                      </a:r>
                      <a:r>
                        <a:rPr lang="en-IE" sz="1000">
                          <a:effectLst/>
                        </a:rPr>
                        <a:t>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A.S. Walkway 6</a:t>
                      </a:r>
                      <a:r>
                        <a:rPr lang="en-IE" sz="1000" baseline="30000">
                          <a:effectLst/>
                        </a:rPr>
                        <a:t>th</a:t>
                      </a:r>
                      <a:r>
                        <a:rPr lang="en-IE" sz="1000">
                          <a:effectLst/>
                        </a:rPr>
                        <a:t> B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 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Golf 6</a:t>
                      </a:r>
                      <a:r>
                        <a:rPr lang="en-IE" sz="1000" baseline="30000">
                          <a:effectLst/>
                        </a:rPr>
                        <a:t>th</a:t>
                      </a:r>
                      <a:r>
                        <a:rPr lang="en-IE" sz="1000">
                          <a:effectLst/>
                        </a:rPr>
                        <a:t>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Pickleball 6</a:t>
                      </a:r>
                      <a:r>
                        <a:rPr lang="en-IE" sz="1000" baseline="30000">
                          <a:effectLst/>
                        </a:rPr>
                        <a:t>th</a:t>
                      </a:r>
                      <a:r>
                        <a:rPr lang="en-IE" sz="1000">
                          <a:effectLst/>
                        </a:rPr>
                        <a:t> B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 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extLst>
                  <a:ext uri="{0D108BD9-81ED-4DB2-BD59-A6C34878D82A}">
                    <a16:rowId xmlns:a16="http://schemas.microsoft.com/office/drawing/2014/main" val="1559872764"/>
                  </a:ext>
                </a:extLst>
              </a:tr>
              <a:tr h="4974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2.00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Hula Fun – 5th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Forde Fitness – 4th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Basketball 5</a:t>
                      </a:r>
                      <a:r>
                        <a:rPr lang="en-IE" sz="1000" baseline="30000">
                          <a:effectLst/>
                        </a:rPr>
                        <a:t>th</a:t>
                      </a:r>
                      <a:endParaRPr lang="en-IE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A.S. Walkway 4th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 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Golf 5</a:t>
                      </a:r>
                      <a:r>
                        <a:rPr lang="en-IE" sz="1000" baseline="30000">
                          <a:effectLst/>
                        </a:rPr>
                        <a:t>th</a:t>
                      </a:r>
                      <a:endParaRPr lang="en-IE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>
                          <a:effectLst/>
                        </a:rPr>
                        <a:t>Pickleball 4th</a:t>
                      </a:r>
                      <a:endParaRPr lang="en-I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000" dirty="0">
                          <a:effectLst/>
                        </a:rPr>
                        <a:t> </a:t>
                      </a:r>
                      <a:endParaRPr lang="en-I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27" marR="59827" marT="0" marB="0"/>
                </a:tc>
                <a:extLst>
                  <a:ext uri="{0D108BD9-81ED-4DB2-BD59-A6C34878D82A}">
                    <a16:rowId xmlns:a16="http://schemas.microsoft.com/office/drawing/2014/main" val="295767184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6605459" y="6253564"/>
            <a:ext cx="2227580" cy="300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45"/>
              </a:lnSpc>
            </a:pPr>
            <a:r>
              <a:rPr sz="1800" spc="-114" dirty="0">
                <a:solidFill>
                  <a:srgbClr val="164194"/>
                </a:solidFill>
                <a:latin typeface="Trebuchet MS"/>
                <a:cs typeface="Trebuchet MS"/>
                <a:hlinkClick r:id="rId5"/>
              </a:rPr>
              <a:t>www.activeschoolflag.ie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4" name="object 7">
            <a:extLst>
              <a:ext uri="{FF2B5EF4-FFF2-40B4-BE49-F238E27FC236}">
                <a16:creationId xmlns:a16="http://schemas.microsoft.com/office/drawing/2014/main" id="{7EDD7EA6-49ED-46F9-9073-2040875AAF6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98993" y="353904"/>
            <a:ext cx="7587786" cy="667299"/>
          </a:xfrm>
          <a:prstGeom prst="rect">
            <a:avLst/>
          </a:prstGeom>
        </p:spPr>
        <p:txBody>
          <a:bodyPr vert="horz" wrap="square" lIns="0" tIns="114300" rIns="0" bIns="0" rtlCol="0" anchor="t">
            <a:spAutoFit/>
          </a:bodyPr>
          <a:lstStyle/>
          <a:p>
            <a:pPr marL="12700" marR="5080" algn="ctr">
              <a:lnSpc>
                <a:spcPts val="4250"/>
              </a:lnSpc>
              <a:spcBef>
                <a:spcPts val="900"/>
              </a:spcBef>
            </a:pPr>
            <a:r>
              <a:rPr lang="en-US" spc="155" dirty="0">
                <a:latin typeface="Franklin Gothic Medium"/>
              </a:rPr>
              <a:t>Pupil Challenge</a:t>
            </a:r>
            <a:endParaRPr lang="en-US" dirty="0"/>
          </a:p>
        </p:txBody>
      </p:sp>
      <p:pic>
        <p:nvPicPr>
          <p:cNvPr id="2" name="Video4.mp4">
            <a:hlinkClick r:id="" action="ppaction://media"/>
            <a:extLst>
              <a:ext uri="{FF2B5EF4-FFF2-40B4-BE49-F238E27FC236}">
                <a16:creationId xmlns:a16="http://schemas.microsoft.com/office/drawing/2014/main" id="{2414B5BE-BEA5-B64F-AA60-55E9BF6DA1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6250" y="1136650"/>
            <a:ext cx="7715250" cy="436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38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6605459" y="6253564"/>
            <a:ext cx="2227580" cy="300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45"/>
              </a:lnSpc>
            </a:pPr>
            <a:r>
              <a:rPr sz="1800" spc="-114" dirty="0">
                <a:solidFill>
                  <a:srgbClr val="164194"/>
                </a:solidFill>
                <a:latin typeface="Trebuchet MS"/>
                <a:cs typeface="Trebuchet MS"/>
                <a:hlinkClick r:id="rId5"/>
              </a:rPr>
              <a:t>www.activeschoolflag.ie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4" name="object 7">
            <a:extLst>
              <a:ext uri="{FF2B5EF4-FFF2-40B4-BE49-F238E27FC236}">
                <a16:creationId xmlns:a16="http://schemas.microsoft.com/office/drawing/2014/main" id="{62C86593-6B18-45A6-9817-C683AE5DF0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28343" y="353904"/>
            <a:ext cx="5803202" cy="666849"/>
          </a:xfrm>
          <a:prstGeom prst="rect">
            <a:avLst/>
          </a:prstGeom>
        </p:spPr>
        <p:txBody>
          <a:bodyPr vert="horz" wrap="square" lIns="0" tIns="114300" rIns="0" bIns="0" rtlCol="0" anchor="t">
            <a:spAutoFit/>
          </a:bodyPr>
          <a:lstStyle/>
          <a:p>
            <a:pPr marL="12700" marR="5080" algn="ctr">
              <a:lnSpc>
                <a:spcPts val="4250"/>
              </a:lnSpc>
              <a:spcBef>
                <a:spcPts val="900"/>
              </a:spcBef>
            </a:pPr>
            <a:r>
              <a:rPr lang="en-US" spc="155" dirty="0">
                <a:latin typeface="Franklin Gothic Medium"/>
              </a:rPr>
              <a:t>Trying NEW Activities</a:t>
            </a:r>
            <a:endParaRPr lang="en-US" spc="215" dirty="0">
              <a:latin typeface="Franklin Gothic Medium"/>
            </a:endParaRPr>
          </a:p>
        </p:txBody>
      </p:sp>
      <p:pic>
        <p:nvPicPr>
          <p:cNvPr id="3" name="Video2.mp4">
            <a:hlinkClick r:id="" action="ppaction://media"/>
            <a:extLst>
              <a:ext uri="{FF2B5EF4-FFF2-40B4-BE49-F238E27FC236}">
                <a16:creationId xmlns:a16="http://schemas.microsoft.com/office/drawing/2014/main" id="{3DE003C0-7818-9A4B-9DF3-0C2A119590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3449" y="1212850"/>
            <a:ext cx="7755913" cy="403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64194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665</TotalTime>
  <Words>821</Words>
  <Application>Microsoft Macintosh PowerPoint</Application>
  <PresentationFormat>Custom</PresentationFormat>
  <Paragraphs>198</Paragraphs>
  <Slides>7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MS PGothic</vt:lpstr>
      <vt:lpstr>Calibri</vt:lpstr>
      <vt:lpstr>Franklin Gothic Medium</vt:lpstr>
      <vt:lpstr>Times New Roman</vt:lpstr>
      <vt:lpstr>Trebuchet MS</vt:lpstr>
      <vt:lpstr>Office Theme</vt:lpstr>
      <vt:lpstr>PowerPoint Presentation</vt:lpstr>
      <vt:lpstr>PowerPoint Presentation</vt:lpstr>
      <vt:lpstr>WALKWAY Challenges</vt:lpstr>
      <vt:lpstr>Whole School FUN Event</vt:lpstr>
      <vt:lpstr>#ASW Week Timetable 2022</vt:lpstr>
      <vt:lpstr>Pupil Challenge</vt:lpstr>
      <vt:lpstr>Trying NEW Activities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</dc:creator>
  <cp:lastModifiedBy>quayschool125@gmail.com</cp:lastModifiedBy>
  <cp:revision>251</cp:revision>
  <dcterms:created xsi:type="dcterms:W3CDTF">2021-11-15T08:53:24Z</dcterms:created>
  <dcterms:modified xsi:type="dcterms:W3CDTF">2023-05-17T10:24:30Z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2021-11-15T00:00:00Z</vt:filetime>
  </property>
  <property fmtid="{D5CDD505-2E9C-101B-9397-08002B2CF9AE}" pid="3" name="Creator">
    <vt:lpwstr>Adobe InDesign 16.0 (Windows)</vt:lpwstr>
  </property>
  <property fmtid="{D5CDD505-2E9C-101B-9397-08002B2CF9AE}" pid="4" name="LastSaved">
    <vt:filetime>2021-11-15T00:00:00Z</vt:filetime>
  </property>
</Properties>
</file>